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3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D133"/>
    <a:srgbClr val="245178"/>
    <a:srgbClr val="376934"/>
    <a:srgbClr val="344529"/>
    <a:srgbClr val="2B3922"/>
    <a:srgbClr val="2E3722"/>
    <a:srgbClr val="FCF7F1"/>
    <a:srgbClr val="B8D233"/>
    <a:srgbClr val="5CC6D6"/>
    <a:srgbClr val="F8D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541C455-0541-42CB-85F2-EF2EB726E407}" type="datetime1">
              <a:rPr lang="fr-FR" smtClean="0"/>
              <a:t>09/03/2020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9F4AB6-716B-4E95-AAD2-DB349D9AC9BA}" type="datetime1">
              <a:rPr lang="fr-FR" smtClean="0"/>
              <a:t>09/03/2020</a:t>
            </a:fld>
            <a:endParaRPr lang="en-US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"/>
              <a:t>Modifiez les styles du texte du masque</a:t>
            </a:r>
            <a:endParaRPr lang="en-US"/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 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 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cteur droit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 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43B6331D-8BD5-4AF5-97EE-8FB3C79FE924}" type="datetime1">
              <a:rPr lang="fr-FR" smtClean="0"/>
              <a:t>09/03/2020</a:t>
            </a:fld>
            <a:endParaRPr lang="en-US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9D1B91-EF9C-42FB-BBE2-597FDE1B14D7}" type="datetime1">
              <a:rPr lang="fr-FR" smtClean="0"/>
              <a:t>09/03/2020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733226-97BF-4FE9-8F44-80542C0EB53C}" type="datetime1">
              <a:rPr lang="fr-FR" smtClean="0"/>
              <a:t>09/03/2020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2FE938-1586-4780-B61A-DD3B60BAB93C}" type="datetime1">
              <a:rPr lang="fr-FR" smtClean="0"/>
              <a:t>09/03/2020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 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cteur droit 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57CE27EF-4081-4F92-AC85-8FD255C3955B}" type="datetime1">
              <a:rPr lang="fr-FR" smtClean="0"/>
              <a:t>09/03/2020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E52E25-1182-4E86-836C-7D703787597C}" type="datetime1">
              <a:rPr lang="fr-FR" smtClean="0"/>
              <a:t>09/03/2020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7B49E2-AD49-4B10-A213-CF194D4A25A3}" type="datetime1">
              <a:rPr lang="fr-FR" smtClean="0"/>
              <a:t>09/03/2020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FB4F25-64BB-460E-8192-B4AC51BA66FC}" type="datetime1">
              <a:rPr lang="fr-FR" smtClean="0"/>
              <a:t>09/03/2020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D66AC7-6890-4F0E-B000-A39D822B7C00}" type="datetime1">
              <a:rPr lang="fr-FR" smtClean="0"/>
              <a:t>09/03/2020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7B0F5FB-B743-44F1-84BA-99C248DB6023}" type="datetime1">
              <a:rPr lang="fr-FR" smtClean="0"/>
              <a:t>09/03/2020</a:t>
            </a:fld>
            <a:endParaRPr lang="en-US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e l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" dirty="0"/>
              <a:t>Cliquez sur l’icône pour ajouter une image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C80E5F3D-7A62-48B1-A43E-C6091B37429D}" type="datetime1">
              <a:rPr lang="fr-FR" smtClean="0"/>
              <a:t>09/03/2020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 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"/>
              <a:t>Modifiez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20D9D58-8984-498B-A4DA-61EAC8A72DD8}" type="datetime1">
              <a:rPr lang="fr-FR" smtClean="0"/>
              <a:t>09/03/2020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physiquepsychique.fr/" TargetMode="External"/><Relationship Id="rId2" Type="http://schemas.openxmlformats.org/officeDocument/2006/relationships/hyperlink" Target="mailto:asap.asso.nationale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physiquepsychique.fr/" TargetMode="External"/><Relationship Id="rId2" Type="http://schemas.openxmlformats.org/officeDocument/2006/relationships/hyperlink" Target="mailto:asap.asso.nationale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physiquepsychique.fr/" TargetMode="External"/><Relationship Id="rId2" Type="http://schemas.openxmlformats.org/officeDocument/2006/relationships/hyperlink" Target="mailto:asap.asso.nationale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physiquepsychique.fr/" TargetMode="External"/><Relationship Id="rId2" Type="http://schemas.openxmlformats.org/officeDocument/2006/relationships/hyperlink" Target="mailto:asap.asso.nationale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physiquepsychique.fr/" TargetMode="External"/><Relationship Id="rId2" Type="http://schemas.openxmlformats.org/officeDocument/2006/relationships/hyperlink" Target="mailto:asap.asso.nationale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physiquepsychique.fr/" TargetMode="External"/><Relationship Id="rId2" Type="http://schemas.openxmlformats.org/officeDocument/2006/relationships/hyperlink" Target="mailto:asap.asso.nationale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tephysiquepsychique.fr/" TargetMode="External"/><Relationship Id="rId2" Type="http://schemas.openxmlformats.org/officeDocument/2006/relationships/hyperlink" Target="mailto:asap.asso.nationale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Zoom sur un logo&#10;&#10;Description générée automatiquement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270744"/>
            <a:ext cx="4775075" cy="1630907"/>
          </a:xfrm>
        </p:spPr>
        <p:txBody>
          <a:bodyPr rtlCol="0">
            <a:noAutofit/>
          </a:bodyPr>
          <a:lstStyle/>
          <a:p>
            <a:r>
              <a:rPr lang="fr-FR" sz="3200" dirty="0"/>
              <a:t>LA QUESTION DE L’INNE ET DE L’ACQUIS </a:t>
            </a:r>
            <a:endParaRPr lang="fr" sz="32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35E5115-A0FC-421E-80A7-1A83D6C70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849" y="1980886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154C40ED-7995-48CE-9684-A214F3EE07DD}"/>
              </a:ext>
            </a:extLst>
          </p:cNvPr>
          <p:cNvSpPr txBox="1"/>
          <p:nvPr/>
        </p:nvSpPr>
        <p:spPr>
          <a:xfrm>
            <a:off x="7684575" y="2438258"/>
            <a:ext cx="3004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Colloque du 10 Mars2020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5FFD5-330D-4054-88E1-A73EB205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53152"/>
            <a:ext cx="10058400" cy="13716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45178"/>
                </a:solidFill>
              </a:rPr>
              <a:t>               LA QUESTION DE L’INNE ET DE L’ACQUIS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83534-64A3-4FF7-9247-41050A79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594821"/>
            <a:ext cx="10058400" cy="3849624"/>
          </a:xfrm>
        </p:spPr>
        <p:txBody>
          <a:bodyPr>
            <a:normAutofit/>
          </a:bodyPr>
          <a:lstStyle/>
          <a:p>
            <a:r>
              <a:rPr lang="fr-FR" sz="2200" dirty="0">
                <a:solidFill>
                  <a:srgbClr val="F5D133"/>
                </a:solidFill>
              </a:rPr>
              <a:t>9h00 – </a:t>
            </a:r>
            <a:r>
              <a:rPr lang="fr-FR" sz="2200" dirty="0"/>
              <a:t>Accueil</a:t>
            </a:r>
            <a:br>
              <a:rPr lang="fr-FR" sz="2200" dirty="0"/>
            </a:br>
            <a:endParaRPr lang="fr-FR" sz="2200" dirty="0"/>
          </a:p>
          <a:p>
            <a:r>
              <a:rPr lang="fr-FR" sz="2200" dirty="0">
                <a:solidFill>
                  <a:srgbClr val="F5D133"/>
                </a:solidFill>
              </a:rPr>
              <a:t>9h30 - 10h – </a:t>
            </a:r>
            <a:r>
              <a:rPr lang="fr-FR" sz="2200" dirty="0"/>
              <a:t>Adrien Taquet. (Secrétaire d’état à la protection de l’enfance) et Frank </a:t>
            </a:r>
            <a:r>
              <a:rPr lang="fr-FR" sz="2200" dirty="0" err="1"/>
              <a:t>Bellivier</a:t>
            </a:r>
            <a:r>
              <a:rPr lang="fr-FR" sz="2200" dirty="0"/>
              <a:t> (Délégué Ministériel à la Psychiatrie et à la Pédopsychiatrie)</a:t>
            </a:r>
            <a:br>
              <a:rPr lang="fr-FR" sz="2200" dirty="0"/>
            </a:br>
            <a:r>
              <a:rPr lang="fr-FR" sz="2200" b="1" dirty="0"/>
              <a:t>L’épigénétique à l’aide de la Santé Mentale.</a:t>
            </a:r>
            <a:br>
              <a:rPr lang="fr-FR" sz="2400" dirty="0"/>
            </a:br>
            <a:endParaRPr lang="fr-FR" sz="2400" dirty="0"/>
          </a:p>
          <a:p>
            <a:endParaRPr lang="fr-FR" dirty="0"/>
          </a:p>
          <a:p>
            <a:pPr marL="0" indent="0" algn="ctr">
              <a:buNone/>
            </a:pPr>
            <a: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asap.asso.nationale@gmail.com</a:t>
            </a:r>
            <a:r>
              <a:rPr lang="fr-FR" dirty="0">
                <a:solidFill>
                  <a:srgbClr val="245178"/>
                </a:solidFill>
              </a:rPr>
              <a:t> </a:t>
            </a:r>
            <a:r>
              <a:rPr lang="fr-FR" dirty="0"/>
              <a:t>| </a:t>
            </a:r>
            <a:r>
              <a:rPr lang="fr-FR" u="sng" dirty="0">
                <a:solidFill>
                  <a:srgbClr val="24517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www.santephysiquepsychique.fr</a:t>
            </a:r>
            <a:r>
              <a:rPr lang="fr-FR" dirty="0">
                <a:solidFill>
                  <a:srgbClr val="245178"/>
                </a:solidFill>
              </a:rPr>
              <a:t>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2C3CAB-DF03-406F-9209-82141E7B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9846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83D4006-6C7F-4D0B-AE81-8D93ACCCA05E}"/>
              </a:ext>
            </a:extLst>
          </p:cNvPr>
          <p:cNvSpPr txBox="1"/>
          <p:nvPr/>
        </p:nvSpPr>
        <p:spPr>
          <a:xfrm>
            <a:off x="2656936" y="686086"/>
            <a:ext cx="797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76934"/>
                </a:solidFill>
              </a:rPr>
              <a:t>Colloque ASAPP du 10 Mars 2020 </a:t>
            </a:r>
            <a:r>
              <a:rPr lang="fr-FR" sz="1600" dirty="0"/>
              <a:t>- </a:t>
            </a:r>
            <a:r>
              <a:rPr lang="fr-FR" sz="1600" dirty="0">
                <a:solidFill>
                  <a:srgbClr val="376934"/>
                </a:solidFill>
              </a:rPr>
              <a:t>Association de Santé Physique et Psychique</a:t>
            </a:r>
          </a:p>
        </p:txBody>
      </p:sp>
    </p:spTree>
    <p:extLst>
      <p:ext uri="{BB962C8B-B14F-4D97-AF65-F5344CB8AC3E}">
        <p14:creationId xmlns:p14="http://schemas.microsoft.com/office/powerpoint/2010/main" val="268942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5FFD5-330D-4054-88E1-A73EB205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53152"/>
            <a:ext cx="10058400" cy="13716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45178"/>
                </a:solidFill>
              </a:rPr>
              <a:t>               LA QUESTION DE L’INNE ET DE L’ACQUIS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83534-64A3-4FF7-9247-41050A79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84270"/>
            <a:ext cx="10058400" cy="4073397"/>
          </a:xfrm>
        </p:spPr>
        <p:txBody>
          <a:bodyPr>
            <a:normAutofit/>
          </a:bodyPr>
          <a:lstStyle/>
          <a:p>
            <a:r>
              <a:rPr lang="fr-FR" sz="2200" dirty="0">
                <a:solidFill>
                  <a:srgbClr val="F5D133"/>
                </a:solidFill>
              </a:rPr>
              <a:t>10h -10h15 –  </a:t>
            </a:r>
            <a:r>
              <a:rPr lang="fr-FR" sz="2200" dirty="0"/>
              <a:t>Chantal Roussy (Présidente de l’ASAPP) et Claude Finkelstein (vice –Présidente de l’ASAPP)</a:t>
            </a:r>
            <a:br>
              <a:rPr lang="fr-FR" sz="2200" dirty="0"/>
            </a:br>
            <a:r>
              <a:rPr lang="fr-FR" sz="2200" b="1" dirty="0"/>
              <a:t>Présentation du colloque</a:t>
            </a:r>
            <a:endParaRPr lang="fr-FR" sz="2200" dirty="0"/>
          </a:p>
          <a:p>
            <a:pPr marL="0" indent="0">
              <a:buNone/>
            </a:pPr>
            <a:endParaRPr lang="fr-FR" sz="2200" dirty="0">
              <a:solidFill>
                <a:srgbClr val="F5D133"/>
              </a:solidFill>
            </a:endParaRPr>
          </a:p>
          <a:p>
            <a:r>
              <a:rPr lang="fr-FR" sz="2200" dirty="0">
                <a:solidFill>
                  <a:srgbClr val="F5D133"/>
                </a:solidFill>
              </a:rPr>
              <a:t>10h15 - 11h00 –</a:t>
            </a:r>
            <a:r>
              <a:rPr lang="fr-FR" sz="2200" dirty="0"/>
              <a:t> Marie Rose Moro (Psychiatre de bébés, d’enfants et d’adolescents, Docteur en médecine et sciences humaines.)</a:t>
            </a:r>
            <a:br>
              <a:rPr lang="fr-FR" sz="2200" dirty="0"/>
            </a:br>
            <a:r>
              <a:rPr lang="fr-FR" sz="2200" b="1" dirty="0"/>
              <a:t>La pédopsychiatrie du 21èmesiècle : Soigner pour aujourd’hui et pour demain.</a:t>
            </a:r>
            <a:endParaRPr lang="fr-FR" sz="2200" dirty="0"/>
          </a:p>
          <a:p>
            <a:pPr marL="0" indent="0" algn="ctr">
              <a:buNone/>
            </a:pPr>
            <a:b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asap.asso.nationale@gmail.com</a:t>
            </a:r>
            <a:r>
              <a:rPr lang="fr-FR" dirty="0">
                <a:solidFill>
                  <a:srgbClr val="245178"/>
                </a:solidFill>
              </a:rPr>
              <a:t> </a:t>
            </a:r>
            <a:r>
              <a:rPr lang="fr-FR" dirty="0"/>
              <a:t>| </a:t>
            </a:r>
            <a:r>
              <a:rPr lang="fr-FR" u="sng" dirty="0">
                <a:solidFill>
                  <a:srgbClr val="24517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www.santephysiquepsychique.fr</a:t>
            </a:r>
            <a:r>
              <a:rPr lang="fr-FR" dirty="0">
                <a:solidFill>
                  <a:srgbClr val="245178"/>
                </a:solidFill>
              </a:rPr>
              <a:t>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2C3CAB-DF03-406F-9209-82141E7B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9846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83D4006-6C7F-4D0B-AE81-8D93ACCCA05E}"/>
              </a:ext>
            </a:extLst>
          </p:cNvPr>
          <p:cNvSpPr txBox="1"/>
          <p:nvPr/>
        </p:nvSpPr>
        <p:spPr>
          <a:xfrm>
            <a:off x="2656936" y="686086"/>
            <a:ext cx="797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76934"/>
                </a:solidFill>
              </a:rPr>
              <a:t>Colloque ASAPP du 10 Mars 2020 </a:t>
            </a:r>
            <a:r>
              <a:rPr lang="fr-FR" sz="1600" dirty="0"/>
              <a:t>- </a:t>
            </a:r>
            <a:r>
              <a:rPr lang="fr-FR" sz="1600" dirty="0">
                <a:solidFill>
                  <a:srgbClr val="376934"/>
                </a:solidFill>
              </a:rPr>
              <a:t>Association de Santé Physique et Psychique</a:t>
            </a:r>
          </a:p>
        </p:txBody>
      </p:sp>
    </p:spTree>
    <p:extLst>
      <p:ext uri="{BB962C8B-B14F-4D97-AF65-F5344CB8AC3E}">
        <p14:creationId xmlns:p14="http://schemas.microsoft.com/office/powerpoint/2010/main" val="222149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5FFD5-330D-4054-88E1-A73EB205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53152"/>
            <a:ext cx="10058400" cy="13716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45178"/>
                </a:solidFill>
              </a:rPr>
              <a:t>               LA QUESTION DE L’INNE ET DE L’ACQUIS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83534-64A3-4FF7-9247-41050A79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24752"/>
            <a:ext cx="10058400" cy="4119693"/>
          </a:xfrm>
        </p:spPr>
        <p:txBody>
          <a:bodyPr>
            <a:normAutofit fontScale="77500" lnSpcReduction="20000"/>
          </a:bodyPr>
          <a:lstStyle/>
          <a:p>
            <a:r>
              <a:rPr lang="fr-FR" sz="2600" dirty="0">
                <a:solidFill>
                  <a:srgbClr val="F5D133"/>
                </a:solidFill>
              </a:rPr>
              <a:t>11h15 – 13h00 – </a:t>
            </a:r>
            <a:r>
              <a:rPr lang="fr-FR" sz="2600" b="1" dirty="0"/>
              <a:t>Table Ronde 1 : Apport des Sciences Biologiques</a:t>
            </a:r>
          </a:p>
          <a:p>
            <a:r>
              <a:rPr lang="fr-FR" sz="2200" dirty="0"/>
              <a:t>Valérie </a:t>
            </a:r>
            <a:r>
              <a:rPr lang="fr-FR" sz="2200" dirty="0" err="1"/>
              <a:t>Mezger</a:t>
            </a:r>
            <a:r>
              <a:rPr lang="fr-FR" sz="2200" dirty="0"/>
              <a:t> ( directrice de recherche, unité mixte CNRS/paris Diderot )</a:t>
            </a:r>
            <a:br>
              <a:rPr lang="fr-FR" sz="2200" dirty="0"/>
            </a:br>
            <a:r>
              <a:rPr lang="fr-FR" sz="2200" b="1" dirty="0"/>
              <a:t>Qu’est-ce que l’épigénétique ?</a:t>
            </a:r>
            <a:endParaRPr lang="fr-FR" sz="2200" dirty="0"/>
          </a:p>
          <a:p>
            <a:r>
              <a:rPr lang="fr-FR" sz="2200" dirty="0"/>
              <a:t>Catherine Vidal (neurobiologiste, directrice de recherche honoraire à l’Institut Pasteur)</a:t>
            </a:r>
            <a:br>
              <a:rPr lang="fr-FR" sz="2200" dirty="0"/>
            </a:br>
            <a:r>
              <a:rPr lang="fr-FR" sz="2200" b="1" dirty="0"/>
              <a:t>Plasticité cérébrale : une révolution en neurobiologie.</a:t>
            </a:r>
            <a:endParaRPr lang="fr-FR" sz="2200" dirty="0"/>
          </a:p>
          <a:p>
            <a:r>
              <a:rPr lang="fr-FR" sz="2200" dirty="0"/>
              <a:t>Isabelle Mansuy ( professeur de neuro-épigénétique, faculté de médecine de l’université de Zurich)</a:t>
            </a:r>
            <a:br>
              <a:rPr lang="fr-FR" sz="2200" dirty="0"/>
            </a:br>
            <a:r>
              <a:rPr lang="fr-FR" sz="2200" b="1" dirty="0"/>
              <a:t>Comment les expériences de vie laissent des traces dans la descendance : mécanismes épigénétiques dans la lignée germinale.</a:t>
            </a:r>
            <a:br>
              <a:rPr lang="fr-FR" sz="2200" dirty="0"/>
            </a:br>
            <a:endParaRPr lang="fr-FR" sz="2200" dirty="0"/>
          </a:p>
          <a:p>
            <a:r>
              <a:rPr lang="fr-FR" sz="2200" dirty="0"/>
              <a:t>Réponses aux questions envoyées  par écrit pour la table ronde : apport des sciences biologiques. </a:t>
            </a:r>
          </a:p>
          <a:p>
            <a:pPr marL="0" indent="0" algn="ctr">
              <a:buNone/>
            </a:pPr>
            <a:b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asap.asso.nationale@gmail.com</a:t>
            </a:r>
            <a:r>
              <a:rPr lang="fr-FR" dirty="0">
                <a:solidFill>
                  <a:srgbClr val="245178"/>
                </a:solidFill>
              </a:rPr>
              <a:t> </a:t>
            </a:r>
            <a:r>
              <a:rPr lang="fr-FR" dirty="0"/>
              <a:t>| </a:t>
            </a:r>
            <a:r>
              <a:rPr lang="fr-FR" u="sng" dirty="0">
                <a:solidFill>
                  <a:srgbClr val="24517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www.santephysiquepsychique.fr</a:t>
            </a:r>
            <a:r>
              <a:rPr lang="fr-FR" dirty="0">
                <a:solidFill>
                  <a:srgbClr val="245178"/>
                </a:solidFill>
              </a:rPr>
              <a:t>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2C3CAB-DF03-406F-9209-82141E7B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9846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83D4006-6C7F-4D0B-AE81-8D93ACCCA05E}"/>
              </a:ext>
            </a:extLst>
          </p:cNvPr>
          <p:cNvSpPr txBox="1"/>
          <p:nvPr/>
        </p:nvSpPr>
        <p:spPr>
          <a:xfrm>
            <a:off x="2656936" y="686086"/>
            <a:ext cx="797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76934"/>
                </a:solidFill>
              </a:rPr>
              <a:t>Colloque ASAPP du 10 Mars 2020 </a:t>
            </a:r>
            <a:r>
              <a:rPr lang="fr-FR" sz="1600" dirty="0"/>
              <a:t>- </a:t>
            </a:r>
            <a:r>
              <a:rPr lang="fr-FR" sz="1600" dirty="0">
                <a:solidFill>
                  <a:srgbClr val="376934"/>
                </a:solidFill>
              </a:rPr>
              <a:t>Association de Santé Physique et Psychique</a:t>
            </a:r>
          </a:p>
        </p:txBody>
      </p:sp>
    </p:spTree>
    <p:extLst>
      <p:ext uri="{BB962C8B-B14F-4D97-AF65-F5344CB8AC3E}">
        <p14:creationId xmlns:p14="http://schemas.microsoft.com/office/powerpoint/2010/main" val="359274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5FFD5-330D-4054-88E1-A73EB205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53152"/>
            <a:ext cx="10058400" cy="13716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45178"/>
                </a:solidFill>
              </a:rPr>
              <a:t>               LA QUESTION DE L’INNE ET DE L’ACQUIS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83534-64A3-4FF7-9247-41050A79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24752"/>
            <a:ext cx="10058400" cy="4119693"/>
          </a:xfrm>
        </p:spPr>
        <p:txBody>
          <a:bodyPr>
            <a:normAutofit lnSpcReduction="10000"/>
          </a:bodyPr>
          <a:lstStyle/>
          <a:p>
            <a:endParaRPr lang="fr-FR" dirty="0">
              <a:solidFill>
                <a:srgbClr val="F5D133"/>
              </a:solidFill>
            </a:endParaRPr>
          </a:p>
          <a:p>
            <a:endParaRPr lang="fr-FR" dirty="0">
              <a:solidFill>
                <a:srgbClr val="F5D133"/>
              </a:solidFill>
            </a:endParaRPr>
          </a:p>
          <a:p>
            <a:endParaRPr lang="fr-FR" dirty="0">
              <a:solidFill>
                <a:srgbClr val="F5D133"/>
              </a:solidFill>
            </a:endParaRPr>
          </a:p>
          <a:p>
            <a:endParaRPr lang="fr-FR" dirty="0">
              <a:solidFill>
                <a:srgbClr val="F5D133"/>
              </a:solidFill>
            </a:endParaRPr>
          </a:p>
          <a:p>
            <a:r>
              <a:rPr lang="fr-FR" sz="2000" dirty="0">
                <a:solidFill>
                  <a:srgbClr val="F5D133"/>
                </a:solidFill>
              </a:rPr>
              <a:t>13h00 – 14h00 –</a:t>
            </a:r>
            <a:r>
              <a:rPr lang="fr-FR" sz="2000" dirty="0"/>
              <a:t> </a:t>
            </a:r>
            <a:r>
              <a:rPr lang="fr-FR" sz="2800" b="1" dirty="0"/>
              <a:t>Pause déjeuner – Vidéo ASAPP</a:t>
            </a:r>
          </a:p>
          <a:p>
            <a:pPr marL="0" indent="0">
              <a:buNone/>
            </a:pPr>
            <a:endParaRPr lang="fr-FR" sz="2800" b="1" dirty="0"/>
          </a:p>
          <a:p>
            <a:pPr marL="0" indent="0">
              <a:buNone/>
            </a:pPr>
            <a:endParaRPr lang="fr-FR" sz="2800" b="1" dirty="0"/>
          </a:p>
          <a:p>
            <a:pPr marL="0" indent="0">
              <a:buNone/>
            </a:pPr>
            <a:endParaRPr lang="fr-FR" sz="2800" b="1" dirty="0"/>
          </a:p>
          <a:p>
            <a:pPr marL="0" indent="0" algn="ctr">
              <a:buNone/>
            </a:pPr>
            <a: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asap.asso.nationale@gmail.com</a:t>
            </a:r>
            <a:r>
              <a:rPr lang="fr-FR" dirty="0">
                <a:solidFill>
                  <a:srgbClr val="245178"/>
                </a:solidFill>
              </a:rPr>
              <a:t> </a:t>
            </a:r>
            <a:r>
              <a:rPr lang="fr-FR" dirty="0"/>
              <a:t>| </a:t>
            </a:r>
            <a:r>
              <a:rPr lang="fr-FR" u="sng" dirty="0">
                <a:solidFill>
                  <a:srgbClr val="24517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www.santephysiquepsychique.fr</a:t>
            </a:r>
            <a:r>
              <a:rPr lang="fr-FR" dirty="0">
                <a:solidFill>
                  <a:srgbClr val="245178"/>
                </a:solidFill>
              </a:rPr>
              <a:t>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2C3CAB-DF03-406F-9209-82141E7B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9846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83D4006-6C7F-4D0B-AE81-8D93ACCCA05E}"/>
              </a:ext>
            </a:extLst>
          </p:cNvPr>
          <p:cNvSpPr txBox="1"/>
          <p:nvPr/>
        </p:nvSpPr>
        <p:spPr>
          <a:xfrm>
            <a:off x="2656936" y="686086"/>
            <a:ext cx="797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76934"/>
                </a:solidFill>
              </a:rPr>
              <a:t>Colloque ASAPP du 10 Mars 2020 </a:t>
            </a:r>
            <a:r>
              <a:rPr lang="fr-FR" sz="1600" dirty="0"/>
              <a:t>- </a:t>
            </a:r>
            <a:r>
              <a:rPr lang="fr-FR" sz="1600" dirty="0">
                <a:solidFill>
                  <a:srgbClr val="376934"/>
                </a:solidFill>
              </a:rPr>
              <a:t>Association de Santé Physique et Psychique</a:t>
            </a:r>
          </a:p>
        </p:txBody>
      </p:sp>
    </p:spTree>
    <p:extLst>
      <p:ext uri="{BB962C8B-B14F-4D97-AF65-F5344CB8AC3E}">
        <p14:creationId xmlns:p14="http://schemas.microsoft.com/office/powerpoint/2010/main" val="298420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5FFD5-330D-4054-88E1-A73EB205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53152"/>
            <a:ext cx="10058400" cy="13716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45178"/>
                </a:solidFill>
              </a:rPr>
              <a:t>               LA QUESTION DE L’INNE ET DE L’ACQUIS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83534-64A3-4FF7-9247-41050A79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221240"/>
            <a:ext cx="10552982" cy="4119693"/>
          </a:xfrm>
        </p:spPr>
        <p:txBody>
          <a:bodyPr>
            <a:normAutofit fontScale="85000" lnSpcReduction="10000"/>
          </a:bodyPr>
          <a:lstStyle/>
          <a:p>
            <a:r>
              <a:rPr lang="fr-FR" dirty="0">
                <a:solidFill>
                  <a:srgbClr val="F5D133"/>
                </a:solidFill>
              </a:rPr>
              <a:t>14h00 – 16h00 </a:t>
            </a:r>
            <a:r>
              <a:rPr lang="fr-FR" dirty="0"/>
              <a:t>– </a:t>
            </a:r>
            <a:r>
              <a:rPr lang="fr-FR" sz="2400" b="1" dirty="0"/>
              <a:t>Table Ronde 2 : Apport des Sciences Humaines et Sociales</a:t>
            </a:r>
          </a:p>
          <a:p>
            <a:r>
              <a:rPr lang="fr-FR" sz="2000" dirty="0"/>
              <a:t>Boris Cyrulnik (</a:t>
            </a:r>
            <a:r>
              <a:rPr lang="fr-FR" sz="2000" dirty="0" err="1"/>
              <a:t>neuro-psychiatre</a:t>
            </a:r>
            <a:r>
              <a:rPr lang="fr-FR" sz="2000" dirty="0"/>
              <a:t>)</a:t>
            </a:r>
            <a:br>
              <a:rPr lang="fr-FR" sz="2000" dirty="0"/>
            </a:br>
            <a:r>
              <a:rPr lang="fr-FR" sz="2000" b="1" dirty="0"/>
              <a:t>Finie l’époque où on disait que “tant qu’un enfant ne parle pas il ne peut rien comprendre“</a:t>
            </a:r>
            <a:endParaRPr lang="fr-FR" sz="2000" dirty="0"/>
          </a:p>
          <a:p>
            <a:r>
              <a:rPr lang="fr-FR" sz="2000" dirty="0"/>
              <a:t>Jacques Dayan (professeur de pédopsychiatre, chercheur à l’Inserm)</a:t>
            </a:r>
            <a:br>
              <a:rPr lang="fr-FR" sz="2000" dirty="0"/>
            </a:br>
            <a:r>
              <a:rPr lang="fr-FR" sz="2000" b="1" dirty="0"/>
              <a:t>Le cerveau des bébés</a:t>
            </a:r>
            <a:endParaRPr lang="fr-FR" sz="2000" dirty="0"/>
          </a:p>
          <a:p>
            <a:r>
              <a:rPr lang="fr-FR" sz="2000" dirty="0"/>
              <a:t>Patrice Huerre (ancien chef de service de psychiatrie, de pédopsychiatre, </a:t>
            </a:r>
            <a:r>
              <a:rPr lang="fr-FR" sz="2000" dirty="0" err="1"/>
              <a:t>psychanaliste</a:t>
            </a:r>
            <a:r>
              <a:rPr lang="fr-FR" sz="2000" dirty="0"/>
              <a:t>) “</a:t>
            </a:r>
            <a:br>
              <a:rPr lang="fr-FR" sz="2000" dirty="0"/>
            </a:br>
            <a:r>
              <a:rPr lang="fr-FR" sz="2000" b="1" dirty="0"/>
              <a:t>L’enfant et l’adolescent, héritiers du passé et créateurs d’avenir“</a:t>
            </a:r>
            <a:endParaRPr lang="fr-FR" sz="2000" dirty="0"/>
          </a:p>
          <a:p>
            <a:r>
              <a:rPr lang="fr-FR" sz="2000" dirty="0"/>
              <a:t>Bruno </a:t>
            </a:r>
            <a:r>
              <a:rPr lang="fr-FR" sz="2000" dirty="0" err="1"/>
              <a:t>Falissard</a:t>
            </a:r>
            <a:r>
              <a:rPr lang="fr-FR" sz="2000" dirty="0"/>
              <a:t> (pédopsychiatre, professeur en biostatistiques, membre de l’académie de médecine)</a:t>
            </a:r>
            <a:br>
              <a:rPr lang="fr-FR" sz="2000" dirty="0"/>
            </a:br>
            <a:r>
              <a:rPr lang="fr-FR" sz="2000" b="1" dirty="0"/>
              <a:t>épigénétique et cerveau : au-delà des éléments de rhétorique, quelles implications pour le soin et la prévention ?</a:t>
            </a:r>
            <a:endParaRPr lang="fr-FR" sz="2000" dirty="0"/>
          </a:p>
          <a:p>
            <a:pPr marL="0" indent="0" algn="ctr">
              <a:buNone/>
            </a:pPr>
            <a: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asap.asso.nationale@gmail.com</a:t>
            </a:r>
            <a:r>
              <a:rPr lang="fr-FR" dirty="0">
                <a:solidFill>
                  <a:srgbClr val="245178"/>
                </a:solidFill>
              </a:rPr>
              <a:t> </a:t>
            </a:r>
            <a:r>
              <a:rPr lang="fr-FR" dirty="0"/>
              <a:t>| </a:t>
            </a:r>
            <a:r>
              <a:rPr lang="fr-FR" u="sng" dirty="0">
                <a:solidFill>
                  <a:srgbClr val="24517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www.santephysiquepsychique.fr</a:t>
            </a:r>
            <a:r>
              <a:rPr lang="fr-FR" dirty="0">
                <a:solidFill>
                  <a:srgbClr val="245178"/>
                </a:solidFill>
              </a:rPr>
              <a:t>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2C3CAB-DF03-406F-9209-82141E7B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9846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83D4006-6C7F-4D0B-AE81-8D93ACCCA05E}"/>
              </a:ext>
            </a:extLst>
          </p:cNvPr>
          <p:cNvSpPr txBox="1"/>
          <p:nvPr/>
        </p:nvSpPr>
        <p:spPr>
          <a:xfrm>
            <a:off x="2656936" y="686086"/>
            <a:ext cx="797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76934"/>
                </a:solidFill>
              </a:rPr>
              <a:t>Colloque ASAPP du 10 Mars 2020 </a:t>
            </a:r>
            <a:r>
              <a:rPr lang="fr-FR" sz="1600" dirty="0"/>
              <a:t>- </a:t>
            </a:r>
            <a:r>
              <a:rPr lang="fr-FR" sz="1600" dirty="0">
                <a:solidFill>
                  <a:srgbClr val="376934"/>
                </a:solidFill>
              </a:rPr>
              <a:t>Association de Santé Physique et Psychique</a:t>
            </a:r>
          </a:p>
        </p:txBody>
      </p:sp>
    </p:spTree>
    <p:extLst>
      <p:ext uri="{BB962C8B-B14F-4D97-AF65-F5344CB8AC3E}">
        <p14:creationId xmlns:p14="http://schemas.microsoft.com/office/powerpoint/2010/main" val="671800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5FFD5-330D-4054-88E1-A73EB205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53152"/>
            <a:ext cx="10058400" cy="13716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45178"/>
                </a:solidFill>
              </a:rPr>
              <a:t>               LA QUESTION DE L’INNE ET DE L’ACQUIS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83534-64A3-4FF7-9247-41050A79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221240"/>
            <a:ext cx="10552982" cy="41196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b="1" dirty="0"/>
          </a:p>
          <a:p>
            <a:pPr marL="0" indent="0" algn="ctr">
              <a:buNone/>
            </a:pPr>
            <a:endParaRPr lang="fr-FR" sz="2000" b="1" dirty="0"/>
          </a:p>
          <a:p>
            <a:pPr marL="0" indent="0" algn="ctr">
              <a:buNone/>
            </a:pPr>
            <a:endParaRPr lang="fr-FR" sz="2000" b="1" dirty="0"/>
          </a:p>
          <a:p>
            <a:r>
              <a:rPr lang="fr-FR" sz="2000" dirty="0">
                <a:solidFill>
                  <a:srgbClr val="F5D133"/>
                </a:solidFill>
              </a:rPr>
              <a:t>16h00 – 16h15 – </a:t>
            </a:r>
            <a:r>
              <a:rPr lang="fr-FR" sz="2200" dirty="0"/>
              <a:t>Bruno </a:t>
            </a:r>
            <a:r>
              <a:rPr lang="fr-FR" sz="2200" dirty="0" err="1"/>
              <a:t>Falissard</a:t>
            </a:r>
            <a:r>
              <a:rPr lang="fr-FR" sz="2200" dirty="0"/>
              <a:t> – </a:t>
            </a:r>
            <a:r>
              <a:rPr lang="fr-FR" sz="2200" b="1" dirty="0"/>
              <a:t>Conclusions du colloque</a:t>
            </a:r>
          </a:p>
          <a:p>
            <a:endParaRPr lang="fr-FR" sz="2000" b="1" dirty="0"/>
          </a:p>
          <a:p>
            <a:endParaRPr lang="fr-FR" sz="2000" b="1" dirty="0"/>
          </a:p>
          <a:p>
            <a:pPr marL="0" indent="0">
              <a:buNone/>
            </a:pPr>
            <a:endParaRPr lang="fr-FR" u="sng" dirty="0">
              <a:solidFill>
                <a:srgbClr val="245178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asap.asso.nationale@gmail.com</a:t>
            </a:r>
            <a:r>
              <a:rPr lang="fr-FR" dirty="0">
                <a:solidFill>
                  <a:srgbClr val="245178"/>
                </a:solidFill>
              </a:rPr>
              <a:t> </a:t>
            </a:r>
            <a:r>
              <a:rPr lang="fr-FR" dirty="0"/>
              <a:t>| </a:t>
            </a:r>
            <a:r>
              <a:rPr lang="fr-FR" u="sng" dirty="0">
                <a:solidFill>
                  <a:srgbClr val="24517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www.santephysiquepsychique.fr</a:t>
            </a:r>
            <a:r>
              <a:rPr lang="fr-FR" dirty="0">
                <a:solidFill>
                  <a:srgbClr val="245178"/>
                </a:solidFill>
              </a:rPr>
              <a:t>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2C3CAB-DF03-406F-9209-82141E7B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9846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83D4006-6C7F-4D0B-AE81-8D93ACCCA05E}"/>
              </a:ext>
            </a:extLst>
          </p:cNvPr>
          <p:cNvSpPr txBox="1"/>
          <p:nvPr/>
        </p:nvSpPr>
        <p:spPr>
          <a:xfrm>
            <a:off x="2656936" y="686086"/>
            <a:ext cx="797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76934"/>
                </a:solidFill>
              </a:rPr>
              <a:t>Colloque ASAPP du 10 Mars 2020 </a:t>
            </a:r>
            <a:r>
              <a:rPr lang="fr-FR" sz="1600" dirty="0"/>
              <a:t>- </a:t>
            </a:r>
            <a:r>
              <a:rPr lang="fr-FR" sz="1600" dirty="0">
                <a:solidFill>
                  <a:srgbClr val="376934"/>
                </a:solidFill>
              </a:rPr>
              <a:t>Association de Santé Physique et Psychique</a:t>
            </a:r>
          </a:p>
        </p:txBody>
      </p:sp>
    </p:spTree>
    <p:extLst>
      <p:ext uri="{BB962C8B-B14F-4D97-AF65-F5344CB8AC3E}">
        <p14:creationId xmlns:p14="http://schemas.microsoft.com/office/powerpoint/2010/main" val="209122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65FFD5-330D-4054-88E1-A73EB205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53152"/>
            <a:ext cx="10058400" cy="13716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45178"/>
                </a:solidFill>
              </a:rPr>
              <a:t>               LA QUESTION DE L’INNE ET DE L’ACQUIS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83534-64A3-4FF7-9247-41050A79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221240"/>
            <a:ext cx="10552982" cy="41196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b="1" dirty="0"/>
          </a:p>
          <a:p>
            <a:pPr marL="0" indent="0" algn="ctr">
              <a:buNone/>
            </a:pPr>
            <a:endParaRPr lang="fr-FR" sz="2000" b="1" dirty="0"/>
          </a:p>
          <a:p>
            <a:pPr marL="0" indent="0" algn="ctr">
              <a:buNone/>
            </a:pPr>
            <a:r>
              <a:rPr lang="fr-FR" sz="6000" b="1" dirty="0"/>
              <a:t>Merci !</a:t>
            </a:r>
          </a:p>
          <a:p>
            <a:endParaRPr lang="fr-FR" sz="2000" b="1" dirty="0"/>
          </a:p>
          <a:p>
            <a:endParaRPr lang="fr-FR" sz="2000" b="1" dirty="0"/>
          </a:p>
          <a:p>
            <a:pPr marL="0" indent="0">
              <a:buNone/>
            </a:pPr>
            <a:endParaRPr lang="fr-FR" u="sng" dirty="0">
              <a:solidFill>
                <a:srgbClr val="245178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buNone/>
            </a:pPr>
            <a:r>
              <a:rPr lang="fr-FR" u="sng" dirty="0">
                <a:solidFill>
                  <a:srgbClr val="2451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asap.asso.nationale@gmail.com</a:t>
            </a:r>
            <a:r>
              <a:rPr lang="fr-FR" dirty="0">
                <a:solidFill>
                  <a:srgbClr val="245178"/>
                </a:solidFill>
              </a:rPr>
              <a:t> </a:t>
            </a:r>
            <a:r>
              <a:rPr lang="fr-FR" dirty="0"/>
              <a:t>| </a:t>
            </a:r>
            <a:r>
              <a:rPr lang="fr-FR" u="sng" dirty="0">
                <a:solidFill>
                  <a:srgbClr val="24517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www.santephysiquepsychique.fr</a:t>
            </a:r>
            <a:r>
              <a:rPr lang="fr-FR" dirty="0">
                <a:solidFill>
                  <a:srgbClr val="245178"/>
                </a:solidFill>
              </a:rPr>
              <a:t>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2C3CAB-DF03-406F-9209-82141E7B7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59846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83D4006-6C7F-4D0B-AE81-8D93ACCCA05E}"/>
              </a:ext>
            </a:extLst>
          </p:cNvPr>
          <p:cNvSpPr txBox="1"/>
          <p:nvPr/>
        </p:nvSpPr>
        <p:spPr>
          <a:xfrm>
            <a:off x="2656936" y="686086"/>
            <a:ext cx="797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376934"/>
                </a:solidFill>
              </a:rPr>
              <a:t>Colloque ASAPP du 10 Mars 2020 </a:t>
            </a:r>
            <a:r>
              <a:rPr lang="fr-FR" sz="1600" dirty="0"/>
              <a:t>- </a:t>
            </a:r>
            <a:r>
              <a:rPr lang="fr-FR" sz="1600" dirty="0">
                <a:solidFill>
                  <a:srgbClr val="376934"/>
                </a:solidFill>
              </a:rPr>
              <a:t>Association de Santé Physique et Psychique</a:t>
            </a:r>
          </a:p>
        </p:txBody>
      </p:sp>
    </p:spTree>
    <p:extLst>
      <p:ext uri="{BB962C8B-B14F-4D97-AF65-F5344CB8AC3E}">
        <p14:creationId xmlns:p14="http://schemas.microsoft.com/office/powerpoint/2010/main" val="2028071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64_TF78438558" id="{D9EAB963-68A7-41B0-84AC-6DCEBA0B29E9}" vid="{8501B65A-0E3C-4167-83F9-AC76A6F729D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{CAF50C04-F11B-4A63-9305-2594091F74CD}tf78438558</Template>
  <TotalTime>0</TotalTime>
  <Words>614</Words>
  <Application>Microsoft Office PowerPoint</Application>
  <PresentationFormat>Grand écran</PresentationFormat>
  <Paragraphs>60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Garamond</vt:lpstr>
      <vt:lpstr>SavonVTI</vt:lpstr>
      <vt:lpstr>LA QUESTION DE L’INNE ET DE L’ACQUIS </vt:lpstr>
      <vt:lpstr>               LA QUESTION DE L’INNE ET DE L’ACQUIS</vt:lpstr>
      <vt:lpstr>               LA QUESTION DE L’INNE ET DE L’ACQUIS</vt:lpstr>
      <vt:lpstr>               LA QUESTION DE L’INNE ET DE L’ACQUIS</vt:lpstr>
      <vt:lpstr>               LA QUESTION DE L’INNE ET DE L’ACQUIS</vt:lpstr>
      <vt:lpstr>               LA QUESTION DE L’INNE ET DE L’ACQUIS</vt:lpstr>
      <vt:lpstr>               LA QUESTION DE L’INNE ET DE L’ACQUIS</vt:lpstr>
      <vt:lpstr>               LA QUESTION DE L’INNE ET DE L’ACQUIS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2020-02-28T08:23:08Z</dcterms:created>
  <dcterms:modified xsi:type="dcterms:W3CDTF">2020-03-09T16:45:38Z</dcterms:modified>
</cp:coreProperties>
</file>