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0"/>
  </p:notesMasterIdLst>
  <p:sldIdLst>
    <p:sldId id="256" r:id="rId2"/>
    <p:sldId id="372" r:id="rId3"/>
    <p:sldId id="385" r:id="rId4"/>
    <p:sldId id="371" r:id="rId5"/>
    <p:sldId id="345" r:id="rId6"/>
    <p:sldId id="343" r:id="rId7"/>
    <p:sldId id="350" r:id="rId8"/>
    <p:sldId id="339" r:id="rId9"/>
    <p:sldId id="353" r:id="rId10"/>
    <p:sldId id="434" r:id="rId11"/>
    <p:sldId id="431" r:id="rId12"/>
    <p:sldId id="432" r:id="rId13"/>
    <p:sldId id="344" r:id="rId14"/>
    <p:sldId id="397" r:id="rId15"/>
    <p:sldId id="362" r:id="rId16"/>
    <p:sldId id="283" r:id="rId17"/>
    <p:sldId id="394" r:id="rId18"/>
    <p:sldId id="293" r:id="rId19"/>
    <p:sldId id="294" r:id="rId20"/>
    <p:sldId id="422" r:id="rId21"/>
    <p:sldId id="302" r:id="rId22"/>
    <p:sldId id="410" r:id="rId23"/>
    <p:sldId id="303" r:id="rId24"/>
    <p:sldId id="408" r:id="rId25"/>
    <p:sldId id="427" r:id="rId26"/>
    <p:sldId id="433" r:id="rId27"/>
    <p:sldId id="435" r:id="rId28"/>
    <p:sldId id="41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2712"/>
  </p:normalViewPr>
  <p:slideViewPr>
    <p:cSldViewPr snapToGrid="0" snapToObjects="1">
      <p:cViewPr varScale="1">
        <p:scale>
          <a:sx n="125" d="100"/>
          <a:sy n="125" d="100"/>
        </p:scale>
        <p:origin x="176" y="408"/>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06E326-359F-FF49-B1CD-36CA8E1B283D}" type="datetimeFigureOut">
              <a:rPr lang="fr-FR" smtClean="0"/>
              <a:t>10/03/2020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F5F1CD-C69C-BF42-AC5D-0AD8195FAE03}" type="slidenum">
              <a:rPr lang="fr-FR" smtClean="0"/>
              <a:t>‹N°›</a:t>
            </a:fld>
            <a:endParaRPr lang="fr-FR"/>
          </a:p>
        </p:txBody>
      </p:sp>
    </p:spTree>
    <p:extLst>
      <p:ext uri="{BB962C8B-B14F-4D97-AF65-F5344CB8AC3E}">
        <p14:creationId xmlns:p14="http://schemas.microsoft.com/office/powerpoint/2010/main" val="806677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585515/#BHU261C2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nSpc>
                <a:spcPct val="90000"/>
              </a:lnSpc>
            </a:pPr>
            <a:r>
              <a:rPr lang="en-US"/>
              <a:t>Overproduction of neurons and connections among neurons</a:t>
            </a:r>
          </a:p>
          <a:p>
            <a:pPr>
              <a:lnSpc>
                <a:spcPct val="90000"/>
              </a:lnSpc>
            </a:pPr>
            <a:r>
              <a:rPr lang="en-US"/>
              <a:t>Selective reduction of neurons and connections among neurons</a:t>
            </a:r>
          </a:p>
          <a:p>
            <a:pPr>
              <a:lnSpc>
                <a:spcPct val="90000"/>
              </a:lnSpc>
            </a:pPr>
            <a:r>
              <a:rPr lang="en-US"/>
              <a:t>Waves of intense branching and connecting followed by reduction in neurons</a:t>
            </a:r>
          </a:p>
          <a:p>
            <a:pPr lvl="1">
              <a:lnSpc>
                <a:spcPct val="90000"/>
              </a:lnSpc>
            </a:pPr>
            <a:r>
              <a:rPr lang="en-US"/>
              <a:t>Before birth through 3-years-old</a:t>
            </a:r>
          </a:p>
          <a:p>
            <a:pPr lvl="1">
              <a:lnSpc>
                <a:spcPct val="90000"/>
              </a:lnSpc>
            </a:pPr>
            <a:r>
              <a:rPr lang="en-US"/>
              <a:t>Again at 11- or 12-years-old</a:t>
            </a:r>
          </a:p>
          <a:p>
            <a:pPr eaLnBrk="1" hangingPunct="1"/>
            <a:endParaRPr lang="fr-FR">
              <a:latin typeface="Calibri" charset="0"/>
              <a:ea typeface="ＭＳ Ｐゴシック" charset="0"/>
            </a:endParaRPr>
          </a:p>
        </p:txBody>
      </p:sp>
    </p:spTree>
    <p:extLst>
      <p:ext uri="{BB962C8B-B14F-4D97-AF65-F5344CB8AC3E}">
        <p14:creationId xmlns:p14="http://schemas.microsoft.com/office/powerpoint/2010/main" val="351288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p:txBody>
          <a:bodyPr/>
          <a:lstStyle/>
          <a:p>
            <a:pPr>
              <a:defRPr/>
            </a:pPr>
            <a:fld id="{A0675B05-09FC-1F41-9325-6309DD281508}" type="slidenum">
              <a:rPr lang="fr-FR"/>
              <a:pPr>
                <a:defRPr/>
              </a:pPr>
              <a:t>23</a:t>
            </a:fld>
            <a:endParaRPr lang="fr-FR"/>
          </a:p>
        </p:txBody>
      </p:sp>
      <p:sp>
        <p:nvSpPr>
          <p:cNvPr id="41986"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eaLnBrk="1" hangingPunct="1"/>
            <a:r>
              <a:rPr lang="en-US" sz="1200">
                <a:latin typeface="Calibri" charset="0"/>
              </a:rPr>
              <a:t>BBC 1: Science of Attachment</a:t>
            </a:r>
          </a:p>
        </p:txBody>
      </p:sp>
      <p:sp>
        <p:nvSpPr>
          <p:cNvPr id="41987"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eaLnBrk="1" hangingPunct="1"/>
            <a:r>
              <a:rPr lang="en-US" sz="1200">
                <a:latin typeface="Calibri" charset="0"/>
              </a:rPr>
              <a:t>Rev. March 2009</a:t>
            </a:r>
          </a:p>
        </p:txBody>
      </p:sp>
      <p:sp>
        <p:nvSpPr>
          <p:cNvPr id="4198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60294378-E71B-0A49-BA9E-98AA9CB9502A}" type="slidenum">
              <a:rPr lang="en-US" sz="1200">
                <a:latin typeface="Calibri" charset="0"/>
              </a:rPr>
              <a:pPr algn="r" eaLnBrk="1" hangingPunct="1"/>
              <a:t>23</a:t>
            </a:fld>
            <a:endParaRPr lang="en-US" sz="1200">
              <a:latin typeface="Calibri" charset="0"/>
            </a:endParaRPr>
          </a:p>
        </p:txBody>
      </p:sp>
      <p:sp>
        <p:nvSpPr>
          <p:cNvPr id="419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753" tIns="45876" rIns="91753" bIns="45876" anchor="b"/>
          <a:lstStyle>
            <a:lvl1pPr defTabSz="915988" eaLnBrk="0" hangingPunct="0">
              <a:defRPr sz="2400">
                <a:solidFill>
                  <a:schemeClr val="tx1"/>
                </a:solidFill>
                <a:latin typeface="Times New Roman" charset="0"/>
                <a:ea typeface="宋体" charset="0"/>
                <a:cs typeface="宋体" charset="0"/>
              </a:defRPr>
            </a:lvl1pPr>
            <a:lvl2pPr marL="742950" indent="-285750" defTabSz="915988" eaLnBrk="0" hangingPunct="0">
              <a:defRPr sz="2400">
                <a:solidFill>
                  <a:schemeClr val="tx1"/>
                </a:solidFill>
                <a:latin typeface="Times New Roman" charset="0"/>
                <a:ea typeface="宋体" charset="0"/>
                <a:cs typeface="宋体" charset="0"/>
              </a:defRPr>
            </a:lvl2pPr>
            <a:lvl3pPr marL="1143000" indent="-228600" defTabSz="915988" eaLnBrk="0" hangingPunct="0">
              <a:defRPr sz="2400">
                <a:solidFill>
                  <a:schemeClr val="tx1"/>
                </a:solidFill>
                <a:latin typeface="Times New Roman" charset="0"/>
                <a:ea typeface="宋体" charset="0"/>
                <a:cs typeface="宋体" charset="0"/>
              </a:defRPr>
            </a:lvl3pPr>
            <a:lvl4pPr marL="1600200" indent="-228600" defTabSz="915988" eaLnBrk="0" hangingPunct="0">
              <a:defRPr sz="2400">
                <a:solidFill>
                  <a:schemeClr val="tx1"/>
                </a:solidFill>
                <a:latin typeface="Times New Roman" charset="0"/>
                <a:ea typeface="宋体" charset="0"/>
                <a:cs typeface="宋体" charset="0"/>
              </a:defRPr>
            </a:lvl4pPr>
            <a:lvl5pPr marL="2057400" indent="-228600" defTabSz="915988" eaLnBrk="0" hangingPunct="0">
              <a:defRPr sz="2400">
                <a:solidFill>
                  <a:schemeClr val="tx1"/>
                </a:solidFill>
                <a:latin typeface="Times New Roman" charset="0"/>
                <a:ea typeface="宋体" charset="0"/>
                <a:cs typeface="宋体" charset="0"/>
              </a:defRPr>
            </a:lvl5pPr>
            <a:lvl6pPr marL="25146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17A465AF-17F8-EA4A-BF9B-05E2DA271A63}" type="slidenum">
              <a:rPr lang="en-US" sz="1000">
                <a:latin typeface="Calibri" charset="0"/>
              </a:rPr>
              <a:pPr algn="r" eaLnBrk="1" hangingPunct="1"/>
              <a:t>23</a:t>
            </a:fld>
            <a:endParaRPr lang="en-US" sz="1000">
              <a:latin typeface="Calibri" charset="0"/>
            </a:endParaRPr>
          </a:p>
        </p:txBody>
      </p:sp>
      <p:sp>
        <p:nvSpPr>
          <p:cNvPr id="317446" name="Rectangle 2"/>
          <p:cNvSpPr>
            <a:spLocks noGrp="1" noRot="1" noChangeAspect="1" noChangeArrowheads="1" noTextEdit="1"/>
          </p:cNvSpPr>
          <p:nvPr>
            <p:ph type="sldImg"/>
          </p:nvPr>
        </p:nvSpPr>
        <p:spPr>
          <a:xfrm>
            <a:off x="1146175" y="688975"/>
            <a:ext cx="4565650" cy="3424238"/>
          </a:xfrm>
          <a:ln/>
          <a:extLst>
            <a:ext uri="{FAA26D3D-D897-4be2-8F04-BA451C77F1D7}">
              <ma14:placeholderFlag xmlns="" xmlns:ma14="http://schemas.microsoft.com/office/mac/drawingml/2011/main" val="1"/>
            </a:ext>
          </a:extLst>
        </p:spPr>
      </p:sp>
      <p:sp>
        <p:nvSpPr>
          <p:cNvPr id="317447" name="Rectangle 3"/>
          <p:cNvSpPr>
            <a:spLocks noGrp="1" noChangeArrowheads="1"/>
          </p:cNvSpPr>
          <p:nvPr>
            <p:ph type="body" idx="1"/>
          </p:nvPr>
        </p:nvSpPr>
        <p:spPr>
          <a:xfrm>
            <a:off x="696913" y="4202113"/>
            <a:ext cx="5686425" cy="4746625"/>
          </a:xfrm>
        </p:spPr>
        <p:txBody>
          <a:bodyPr/>
          <a:lstStyle/>
          <a:p>
            <a:pPr marL="184150" indent="-184150" eaLnBrk="1" hangingPunct="1">
              <a:lnSpc>
                <a:spcPct val="90000"/>
              </a:lnSpc>
              <a:spcBef>
                <a:spcPct val="0"/>
              </a:spcBef>
              <a:defRPr/>
            </a:pPr>
            <a:r>
              <a:rPr lang="en-US" sz="900">
                <a:latin typeface="Arial" charset="0"/>
                <a:ea typeface="ＭＳ Ｐゴシック" charset="0"/>
                <a:cs typeface="ＭＳ Ｐゴシック" charset="0"/>
              </a:rPr>
              <a:t>Photograph: baby crying.</a:t>
            </a:r>
          </a:p>
          <a:p>
            <a:pPr marL="184150" indent="-184150" eaLnBrk="1" hangingPunct="1">
              <a:lnSpc>
                <a:spcPct val="90000"/>
              </a:lnSpc>
              <a:spcBef>
                <a:spcPct val="0"/>
              </a:spcBef>
              <a:defRPr/>
            </a:pPr>
            <a:endParaRPr lang="en-US" sz="900">
              <a:latin typeface="Arial" charset="0"/>
              <a:ea typeface="ＭＳ Ｐゴシック" charset="0"/>
              <a:cs typeface="ＭＳ Ｐゴシック" charset="0"/>
            </a:endParaRPr>
          </a:p>
          <a:p>
            <a:pPr marL="184150" indent="-184150" eaLnBrk="1" hangingPunct="1">
              <a:lnSpc>
                <a:spcPct val="90000"/>
              </a:lnSpc>
              <a:spcBef>
                <a:spcPct val="0"/>
              </a:spcBef>
              <a:defRPr/>
            </a:pPr>
            <a:r>
              <a:rPr lang="en-US" sz="900">
                <a:latin typeface="Arial" charset="0"/>
                <a:ea typeface="ＭＳ Ｐゴシック" charset="0"/>
                <a:cs typeface="ＭＳ Ｐゴシック" charset="0"/>
              </a:rPr>
              <a:t>Ask:  What is your experience with infant crying?</a:t>
            </a:r>
          </a:p>
          <a:p>
            <a:pPr marL="184150" indent="-184150" eaLnBrk="1" hangingPunct="1">
              <a:lnSpc>
                <a:spcPct val="90000"/>
              </a:lnSpc>
              <a:spcBef>
                <a:spcPct val="0"/>
              </a:spcBef>
              <a:buFontTx/>
              <a:buChar char="•"/>
              <a:defRPr/>
            </a:pPr>
            <a:r>
              <a:rPr lang="en-US" sz="900">
                <a:latin typeface="Arial" charset="0"/>
                <a:ea typeface="ＭＳ Ｐゴシック" charset="0"/>
                <a:cs typeface="ＭＳ Ｐゴシック" charset="0"/>
              </a:rPr>
              <a:t>Reponses should include :</a:t>
            </a:r>
          </a:p>
          <a:p>
            <a:pPr marL="184150" indent="-184150" eaLnBrk="1" hangingPunct="1">
              <a:lnSpc>
                <a:spcPct val="90000"/>
              </a:lnSpc>
              <a:spcBef>
                <a:spcPct val="0"/>
              </a:spcBef>
              <a:defRPr/>
            </a:pPr>
            <a:r>
              <a:rPr lang="en-US" sz="900">
                <a:latin typeface="Arial" charset="0"/>
                <a:ea typeface="ＭＳ Ｐゴシック" charset="0"/>
                <a:cs typeface="ＭＳ Ｐゴシック" charset="0"/>
              </a:rPr>
              <a:t>      -   mothers are afraid of spoiling the baby</a:t>
            </a:r>
          </a:p>
          <a:p>
            <a:pPr marL="184150" indent="-184150" eaLnBrk="1" hangingPunct="1">
              <a:lnSpc>
                <a:spcPct val="90000"/>
              </a:lnSpc>
              <a:spcBef>
                <a:spcPct val="0"/>
              </a:spcBef>
              <a:defRPr/>
            </a:pPr>
            <a:r>
              <a:rPr lang="en-US" sz="900">
                <a:latin typeface="Arial" charset="0"/>
                <a:ea typeface="ＭＳ Ｐゴシック" charset="0"/>
                <a:cs typeface="ＭＳ Ｐゴシック" charset="0"/>
              </a:rPr>
              <a:t>      -   the babies who are held cry less</a:t>
            </a:r>
          </a:p>
          <a:p>
            <a:pPr marL="184150" indent="-184150" eaLnBrk="1" hangingPunct="1">
              <a:lnSpc>
                <a:spcPct val="90000"/>
              </a:lnSpc>
              <a:spcBef>
                <a:spcPct val="0"/>
              </a:spcBef>
              <a:defRPr/>
            </a:pPr>
            <a:endParaRPr lang="en-US" sz="900">
              <a:latin typeface="Arial" charset="0"/>
              <a:ea typeface="ＭＳ Ｐゴシック" charset="0"/>
              <a:cs typeface="ＭＳ Ｐゴシック" charset="0"/>
            </a:endParaRPr>
          </a:p>
          <a:p>
            <a:pPr marL="184150" indent="-184150" eaLnBrk="1" hangingPunct="1">
              <a:spcBef>
                <a:spcPct val="0"/>
              </a:spcBef>
              <a:defRPr/>
            </a:pPr>
            <a:r>
              <a:rPr lang="en-US" sz="900">
                <a:latin typeface="Arial" charset="0"/>
                <a:ea typeface="ＭＳ Ｐゴシック" charset="0"/>
                <a:cs typeface="ＭＳ Ｐゴシック" charset="0"/>
              </a:rPr>
              <a:t>Background Information:</a:t>
            </a:r>
          </a:p>
          <a:p>
            <a:pPr marL="184150" indent="-184150" eaLnBrk="1" hangingPunct="1">
              <a:spcBef>
                <a:spcPct val="0"/>
              </a:spcBef>
              <a:defRPr/>
            </a:pPr>
            <a:r>
              <a:rPr lang="en-US" sz="900">
                <a:latin typeface="Arial" charset="0"/>
                <a:ea typeface="ＭＳ Ｐゴシック" charset="0"/>
                <a:cs typeface="ＭＳ Ｐゴシック" charset="0"/>
              </a:rPr>
              <a:t>From: Schore, </a:t>
            </a:r>
            <a:r>
              <a:rPr lang="en-US" sz="900" i="1">
                <a:latin typeface="Arial" charset="0"/>
                <a:ea typeface="ＭＳ Ｐゴシック" charset="0"/>
                <a:cs typeface="ＭＳ Ｐゴシック" charset="0"/>
              </a:rPr>
              <a:t>Infant Mental Health Journal</a:t>
            </a:r>
            <a:r>
              <a:rPr lang="en-US" sz="900">
                <a:latin typeface="Arial" charset="0"/>
                <a:ea typeface="ＭＳ Ｐゴシック" charset="0"/>
                <a:cs typeface="ＭＳ Ｐゴシック" charset="0"/>
              </a:rPr>
              <a:t>, 2001 </a:t>
            </a:r>
          </a:p>
          <a:p>
            <a:pPr marL="184150" indent="-184150" eaLnBrk="1" hangingPunct="1">
              <a:spcBef>
                <a:spcPct val="0"/>
              </a:spcBef>
              <a:buFontTx/>
              <a:buChar char="•"/>
              <a:defRPr/>
            </a:pPr>
            <a:r>
              <a:rPr lang="en-US" sz="900">
                <a:latin typeface="Arial" charset="0"/>
                <a:ea typeface="ＭＳ Ｐゴシック" charset="0"/>
                <a:cs typeface="ＭＳ Ｐゴシック" charset="0"/>
              </a:rPr>
              <a:t>To a baby, stress is anything that pulls it out of attunement and into a negative emotional state </a:t>
            </a:r>
          </a:p>
          <a:p>
            <a:pPr marL="184150" indent="-184150" eaLnBrk="1" hangingPunct="1">
              <a:spcBef>
                <a:spcPct val="0"/>
              </a:spcBef>
              <a:buFontTx/>
              <a:buChar char="•"/>
              <a:defRPr/>
            </a:pPr>
            <a:r>
              <a:rPr lang="en-US" sz="900">
                <a:latin typeface="Arial" charset="0"/>
                <a:ea typeface="ＭＳ Ｐゴシック" charset="0"/>
                <a:cs typeface="ＭＳ Ｐゴシック" charset="0"/>
              </a:rPr>
              <a:t>Events that cause such painful emotions as fear, anxiety, and sadness create stress</a:t>
            </a:r>
          </a:p>
          <a:p>
            <a:pPr marL="184150" indent="-184150" eaLnBrk="1" hangingPunct="1">
              <a:spcBef>
                <a:spcPct val="0"/>
              </a:spcBef>
              <a:defRPr/>
            </a:pPr>
            <a:r>
              <a:rPr lang="en-US" sz="900">
                <a:latin typeface="Arial" charset="0"/>
                <a:ea typeface="ＭＳ Ｐゴシック" charset="0"/>
                <a:cs typeface="ＭＳ Ｐゴシック" charset="0"/>
              </a:rPr>
              <a:t>      -   this includes everything from short, unwanted separations from the mother to the extreme of abuse</a:t>
            </a:r>
          </a:p>
          <a:p>
            <a:pPr marL="184150" indent="-184150" eaLnBrk="1" hangingPunct="1">
              <a:spcBef>
                <a:spcPct val="0"/>
              </a:spcBef>
              <a:defRPr/>
            </a:pPr>
            <a:r>
              <a:rPr lang="en-US" sz="900">
                <a:latin typeface="Arial" charset="0"/>
                <a:ea typeface="ＭＳ Ｐゴシック" charset="0"/>
                <a:cs typeface="ＭＳ Ｐゴシック" charset="0"/>
              </a:rPr>
              <a:t>      -   it is important to note that stress to an infant is not limited to negatively charged events, but also </a:t>
            </a:r>
          </a:p>
          <a:p>
            <a:pPr marL="184150" indent="-184150" eaLnBrk="1" hangingPunct="1">
              <a:spcBef>
                <a:spcPct val="0"/>
              </a:spcBef>
              <a:defRPr/>
            </a:pPr>
            <a:r>
              <a:rPr lang="en-US" sz="900">
                <a:latin typeface="Arial" charset="0"/>
                <a:ea typeface="ＭＳ Ｐゴシック" charset="0"/>
                <a:cs typeface="ＭＳ Ｐゴシック" charset="0"/>
              </a:rPr>
              <a:t>          includes anything new or different</a:t>
            </a:r>
          </a:p>
          <a:p>
            <a:pPr marL="184150" indent="-184150" eaLnBrk="1" hangingPunct="1">
              <a:spcBef>
                <a:spcPct val="0"/>
              </a:spcBef>
              <a:defRPr/>
            </a:pPr>
            <a:r>
              <a:rPr lang="en-US" sz="900">
                <a:latin typeface="Arial" charset="0"/>
                <a:ea typeface="ＭＳ Ｐゴシック" charset="0"/>
                <a:cs typeface="ＭＳ Ｐゴシック" charset="0"/>
              </a:rPr>
              <a:t>          -   new situations create stress for babies because they have no prior experience of them</a:t>
            </a:r>
          </a:p>
          <a:p>
            <a:pPr marL="184150" indent="-184150" eaLnBrk="1" hangingPunct="1">
              <a:spcBef>
                <a:spcPct val="0"/>
              </a:spcBef>
              <a:buFontTx/>
              <a:buChar char="•"/>
              <a:defRPr/>
            </a:pPr>
            <a:r>
              <a:rPr lang="en-US" sz="900">
                <a:latin typeface="Arial" charset="0"/>
                <a:ea typeface="ＭＳ Ｐゴシック" charset="0"/>
                <a:cs typeface="ＭＳ Ｐゴシック" charset="0"/>
              </a:rPr>
              <a:t>Attunement of the mother-child pair in stressful situations creates the self-regulation that babies do not inherently possess</a:t>
            </a:r>
          </a:p>
          <a:p>
            <a:pPr marL="184150" indent="-184150" eaLnBrk="1" hangingPunct="1">
              <a:spcBef>
                <a:spcPct val="0"/>
              </a:spcBef>
              <a:defRPr/>
            </a:pPr>
            <a:r>
              <a:rPr lang="en-US" sz="900">
                <a:latin typeface="Arial" charset="0"/>
                <a:ea typeface="ＭＳ Ｐゴシック" charset="0"/>
                <a:cs typeface="ＭＳ Ｐゴシック" charset="0"/>
              </a:rPr>
              <a:t>      -   when babies are in balance, they are emotionally regulated and rely on the relationship with their mother</a:t>
            </a:r>
          </a:p>
          <a:p>
            <a:pPr marL="184150" indent="-184150" eaLnBrk="1" hangingPunct="1">
              <a:spcBef>
                <a:spcPct val="0"/>
              </a:spcBef>
              <a:defRPr/>
            </a:pPr>
            <a:r>
              <a:rPr lang="en-US" sz="900">
                <a:latin typeface="Arial" charset="0"/>
                <a:ea typeface="ＭＳ Ｐゴシック" charset="0"/>
                <a:cs typeface="ＭＳ Ｐゴシック" charset="0"/>
              </a:rPr>
              <a:t>           to keep dis-regulation at bay</a:t>
            </a:r>
          </a:p>
          <a:p>
            <a:pPr marL="184150" indent="-184150" eaLnBrk="1" hangingPunct="1">
              <a:spcBef>
                <a:spcPct val="0"/>
              </a:spcBef>
              <a:defRPr/>
            </a:pPr>
            <a:r>
              <a:rPr lang="en-US" sz="900">
                <a:latin typeface="Arial" charset="0"/>
                <a:ea typeface="ＭＳ Ｐゴシック" charset="0"/>
                <a:cs typeface="ＭＳ Ｐゴシック" charset="0"/>
              </a:rPr>
              <a:t>           -  ie.  if a mother sets her baby down to answer the phone and the baby begins to cry, the baby</a:t>
            </a:r>
          </a:p>
          <a:p>
            <a:pPr marL="184150" indent="-184150" eaLnBrk="1" hangingPunct="1">
              <a:spcBef>
                <a:spcPct val="0"/>
              </a:spcBef>
              <a:defRPr/>
            </a:pPr>
            <a:r>
              <a:rPr lang="en-US" sz="900">
                <a:latin typeface="Arial" charset="0"/>
                <a:ea typeface="ＭＳ Ｐゴシック" charset="0"/>
                <a:cs typeface="ＭＳ Ｐゴシック" charset="0"/>
              </a:rPr>
              <a:t>              requires the mother's return and re-attunement in order to avoid becoming overwhelmed by sadness</a:t>
            </a:r>
          </a:p>
          <a:p>
            <a:pPr marL="184150" indent="-184150" eaLnBrk="1" hangingPunct="1">
              <a:spcBef>
                <a:spcPct val="0"/>
              </a:spcBef>
              <a:defRPr/>
            </a:pPr>
            <a:r>
              <a:rPr lang="en-US" sz="900">
                <a:latin typeface="Arial" charset="0"/>
                <a:ea typeface="ＭＳ Ｐゴシック" charset="0"/>
                <a:cs typeface="ＭＳ Ｐゴシック" charset="0"/>
              </a:rPr>
              <a:t>       -   without this assistance, the crying intensifies and leads to a chain of internal reactions that put the baby </a:t>
            </a:r>
          </a:p>
          <a:p>
            <a:pPr marL="184150" indent="-184150" eaLnBrk="1" hangingPunct="1">
              <a:spcBef>
                <a:spcPct val="0"/>
              </a:spcBef>
              <a:defRPr/>
            </a:pPr>
            <a:r>
              <a:rPr lang="en-US" sz="900">
                <a:latin typeface="Arial" charset="0"/>
                <a:ea typeface="ＭＳ Ｐゴシック" charset="0"/>
                <a:cs typeface="ＭＳ Ｐゴシック" charset="0"/>
              </a:rPr>
              <a:t>           in a survival mode</a:t>
            </a:r>
          </a:p>
          <a:p>
            <a:pPr marL="184150" indent="-184150" eaLnBrk="1" hangingPunct="1">
              <a:spcBef>
                <a:spcPct val="0"/>
              </a:spcBef>
              <a:defRPr/>
            </a:pPr>
            <a:r>
              <a:rPr lang="en-US" sz="900">
                <a:latin typeface="Arial" charset="0"/>
                <a:ea typeface="ＭＳ Ｐゴシック" charset="0"/>
                <a:cs typeface="ＭＳ Ｐゴシック" charset="0"/>
              </a:rPr>
              <a:t>            -   in a survival mode, the baby operates at the most primary level, forced to dedicate all resources to the </a:t>
            </a:r>
          </a:p>
          <a:p>
            <a:pPr marL="184150" indent="-184150" eaLnBrk="1" hangingPunct="1">
              <a:spcBef>
                <a:spcPct val="0"/>
              </a:spcBef>
              <a:defRPr/>
            </a:pPr>
            <a:r>
              <a:rPr lang="en-US" sz="900">
                <a:latin typeface="Arial" charset="0"/>
                <a:ea typeface="ＭＳ Ｐゴシック" charset="0"/>
                <a:cs typeface="ＭＳ Ｐゴシック" charset="0"/>
              </a:rPr>
              <a:t>                basic functions necessary for existence, thus forfeiting opportunity for potential growth </a:t>
            </a:r>
          </a:p>
          <a:p>
            <a:pPr marL="184150" indent="-184150" eaLnBrk="1" hangingPunct="1">
              <a:lnSpc>
                <a:spcPct val="90000"/>
              </a:lnSpc>
              <a:spcBef>
                <a:spcPct val="0"/>
              </a:spcBef>
              <a:defRPr/>
            </a:pPr>
            <a:endParaRPr lang="en-US" sz="900">
              <a:latin typeface="Arial" charset="0"/>
              <a:ea typeface="ＭＳ Ｐゴシック" charset="0"/>
              <a:cs typeface="ＭＳ Ｐゴシック" charset="0"/>
            </a:endParaRPr>
          </a:p>
          <a:p>
            <a:pPr marL="184150" indent="-184150" eaLnBrk="1" hangingPunct="1">
              <a:lnSpc>
                <a:spcPct val="90000"/>
              </a:lnSpc>
              <a:spcBef>
                <a:spcPct val="0"/>
              </a:spcBef>
              <a:defRPr/>
            </a:pPr>
            <a:r>
              <a:rPr lang="en-US" sz="900">
                <a:latin typeface="Arial" charset="0"/>
                <a:ea typeface="ＭＳ Ｐゴシック" charset="0"/>
                <a:cs typeface="ＭＳ Ｐゴシック" charset="0"/>
              </a:rPr>
              <a:t>Also refer to: Hunziker, </a:t>
            </a:r>
            <a:r>
              <a:rPr lang="en-US" sz="900" i="1">
                <a:latin typeface="Arial" charset="0"/>
                <a:ea typeface="ＭＳ Ｐゴシック" charset="0"/>
                <a:cs typeface="ＭＳ Ｐゴシック" charset="0"/>
              </a:rPr>
              <a:t>Pediatrics</a:t>
            </a:r>
            <a:r>
              <a:rPr lang="en-US" sz="900">
                <a:latin typeface="Arial" charset="0"/>
                <a:ea typeface="ＭＳ Ｐゴシック" charset="0"/>
                <a:cs typeface="ＭＳ Ｐゴシック" charset="0"/>
              </a:rPr>
              <a:t>, 1986</a:t>
            </a:r>
          </a:p>
        </p:txBody>
      </p:sp>
    </p:spTree>
    <p:extLst>
      <p:ext uri="{BB962C8B-B14F-4D97-AF65-F5344CB8AC3E}">
        <p14:creationId xmlns:p14="http://schemas.microsoft.com/office/powerpoint/2010/main" val="16541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F5F1CD-C69C-BF42-AC5D-0AD8195FAE03}" type="slidenum">
              <a:rPr lang="fr-FR" smtClean="0"/>
              <a:t>26</a:t>
            </a:fld>
            <a:endParaRPr lang="fr-FR"/>
          </a:p>
        </p:txBody>
      </p:sp>
    </p:spTree>
    <p:extLst>
      <p:ext uri="{BB962C8B-B14F-4D97-AF65-F5344CB8AC3E}">
        <p14:creationId xmlns:p14="http://schemas.microsoft.com/office/powerpoint/2010/main" val="223871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11154"/>
            <a:fld id="{09DE475F-72DF-40F6-B033-135F4C615FB3}" type="slidenum">
              <a:rPr lang="fr-FR" smtClean="0"/>
              <a:pPr defTabSz="911154"/>
              <a:t>3</a:t>
            </a:fld>
            <a:endParaRPr lang="fr-FR"/>
          </a:p>
        </p:txBody>
      </p:sp>
      <p:sp>
        <p:nvSpPr>
          <p:cNvPr id="72707" name="Rectangle 7"/>
          <p:cNvSpPr txBox="1">
            <a:spLocks noGrp="1" noChangeArrowheads="1"/>
          </p:cNvSpPr>
          <p:nvPr/>
        </p:nvSpPr>
        <p:spPr bwMode="auto">
          <a:xfrm>
            <a:off x="3884934" y="8683897"/>
            <a:ext cx="2971484" cy="458652"/>
          </a:xfrm>
          <a:prstGeom prst="rect">
            <a:avLst/>
          </a:prstGeom>
          <a:noFill/>
          <a:ln w="9525">
            <a:noFill/>
            <a:miter lim="800000"/>
            <a:headEnd/>
            <a:tailEnd/>
          </a:ln>
        </p:spPr>
        <p:txBody>
          <a:bodyPr lIns="93205" tIns="46602" rIns="93205" bIns="46602" anchor="b"/>
          <a:lstStyle/>
          <a:p>
            <a:pPr algn="r" defTabSz="929876"/>
            <a:fld id="{0F7A1D6E-A30E-46FA-A338-DE9012A4E90C}" type="slidenum">
              <a:rPr lang="fr-FR" sz="1200">
                <a:latin typeface="Arial" charset="0"/>
              </a:rPr>
              <a:pPr algn="r" defTabSz="929876"/>
              <a:t>3</a:t>
            </a:fld>
            <a:endParaRPr lang="fr-FR" sz="1200">
              <a:latin typeface="Arial" charset="0"/>
            </a:endParaRPr>
          </a:p>
        </p:txBody>
      </p:sp>
      <p:sp>
        <p:nvSpPr>
          <p:cNvPr id="72708" name="Rectangle 2"/>
          <p:cNvSpPr>
            <a:spLocks noGrp="1" noRot="1" noChangeAspect="1" noChangeArrowheads="1" noTextEdit="1"/>
          </p:cNvSpPr>
          <p:nvPr>
            <p:ph type="sldImg"/>
          </p:nvPr>
        </p:nvSpPr>
        <p:spPr>
          <a:xfrm>
            <a:off x="1146175" y="685800"/>
            <a:ext cx="4568825" cy="3427413"/>
          </a:xfrm>
          <a:ln/>
        </p:spPr>
      </p:sp>
      <p:sp>
        <p:nvSpPr>
          <p:cNvPr id="72709" name="Rectangle 3"/>
          <p:cNvSpPr>
            <a:spLocks noGrp="1" noChangeArrowheads="1"/>
          </p:cNvSpPr>
          <p:nvPr>
            <p:ph type="body" idx="1"/>
          </p:nvPr>
        </p:nvSpPr>
        <p:spPr>
          <a:xfrm>
            <a:off x="685484" y="4344127"/>
            <a:ext cx="5487034" cy="4113348"/>
          </a:xfrm>
          <a:noFill/>
          <a:ln/>
        </p:spPr>
        <p:txBody>
          <a:bodyPr lIns="93205" tIns="46602" rIns="93205" bIns="46602"/>
          <a:lstStyle/>
          <a:p>
            <a:pPr eaLnBrk="1" hangingPunct="1"/>
            <a:endParaRPr lang="fr-FR"/>
          </a:p>
        </p:txBody>
      </p:sp>
    </p:spTree>
    <p:extLst>
      <p:ext uri="{BB962C8B-B14F-4D97-AF65-F5344CB8AC3E}">
        <p14:creationId xmlns:p14="http://schemas.microsoft.com/office/powerpoint/2010/main" val="385830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11154"/>
            <a:fld id="{5A1FE568-4FDE-4AC4-97B2-8C13408E0597}" type="slidenum">
              <a:rPr lang="fr-FR" smtClean="0"/>
              <a:pPr defTabSz="911154"/>
              <a:t>4</a:t>
            </a:fld>
            <a:endParaRPr lang="fr-FR"/>
          </a:p>
        </p:txBody>
      </p:sp>
      <p:sp>
        <p:nvSpPr>
          <p:cNvPr id="74755" name="Rectangle 7"/>
          <p:cNvSpPr txBox="1">
            <a:spLocks noGrp="1" noChangeArrowheads="1"/>
          </p:cNvSpPr>
          <p:nvPr/>
        </p:nvSpPr>
        <p:spPr bwMode="auto">
          <a:xfrm>
            <a:off x="3884934" y="8683897"/>
            <a:ext cx="2971484" cy="458652"/>
          </a:xfrm>
          <a:prstGeom prst="rect">
            <a:avLst/>
          </a:prstGeom>
          <a:noFill/>
          <a:ln w="9525">
            <a:noFill/>
            <a:miter lim="800000"/>
            <a:headEnd/>
            <a:tailEnd/>
          </a:ln>
        </p:spPr>
        <p:txBody>
          <a:bodyPr lIns="93205" tIns="46602" rIns="93205" bIns="46602" anchor="b"/>
          <a:lstStyle/>
          <a:p>
            <a:pPr algn="r" defTabSz="929876"/>
            <a:fld id="{9A094F44-82F4-49A2-AAA5-3E9E33306004}" type="slidenum">
              <a:rPr lang="fr-FR" sz="1200">
                <a:latin typeface="Arial" charset="0"/>
              </a:rPr>
              <a:pPr algn="r" defTabSz="929876"/>
              <a:t>4</a:t>
            </a:fld>
            <a:endParaRPr lang="fr-FR" sz="1200">
              <a:latin typeface="Arial" charset="0"/>
            </a:endParaRPr>
          </a:p>
        </p:txBody>
      </p:sp>
      <p:sp>
        <p:nvSpPr>
          <p:cNvPr id="74756" name="Rectangle 2"/>
          <p:cNvSpPr>
            <a:spLocks noGrp="1" noRot="1" noChangeAspect="1" noChangeArrowheads="1" noTextEdit="1"/>
          </p:cNvSpPr>
          <p:nvPr>
            <p:ph type="sldImg"/>
          </p:nvPr>
        </p:nvSpPr>
        <p:spPr>
          <a:xfrm>
            <a:off x="1146175" y="685800"/>
            <a:ext cx="4568825" cy="3427413"/>
          </a:xfrm>
          <a:ln/>
        </p:spPr>
      </p:sp>
      <p:sp>
        <p:nvSpPr>
          <p:cNvPr id="74757" name="Rectangle 3"/>
          <p:cNvSpPr>
            <a:spLocks noGrp="1" noChangeArrowheads="1"/>
          </p:cNvSpPr>
          <p:nvPr>
            <p:ph type="body" idx="1"/>
          </p:nvPr>
        </p:nvSpPr>
        <p:spPr>
          <a:xfrm>
            <a:off x="685484" y="4344127"/>
            <a:ext cx="5487034" cy="4113348"/>
          </a:xfrm>
          <a:noFill/>
          <a:ln/>
        </p:spPr>
        <p:txBody>
          <a:bodyPr lIns="93205" tIns="46602" rIns="93205" bIns="46602"/>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err="1"/>
              <a:t>Synaptogenèse</a:t>
            </a:r>
            <a:r>
              <a:rPr lang="fr-FR"/>
              <a:t> Une synapse est un point de contact entre deux cellules cérébrales, souvent deux neurones et souvent une dendrite et un axone. Les premières synapses sont généralement observées vers la 23e semaine de gestation (</a:t>
            </a:r>
            <a:r>
              <a:rPr lang="fr-FR" err="1"/>
              <a:t>Molliver</a:t>
            </a:r>
            <a:r>
              <a:rPr lang="fr-FR"/>
              <a:t>, </a:t>
            </a:r>
            <a:r>
              <a:rPr lang="fr-FR" err="1"/>
              <a:t>Kostovic</a:t>
            </a:r>
            <a:r>
              <a:rPr lang="fr-FR"/>
              <a:t> et Van der Loos, 1973), bien que le pic de production n'intervienne qu'au cours de la première année de vie.</a:t>
            </a:r>
          </a:p>
          <a:p>
            <a:pPr eaLnBrk="1" hangingPunct="1"/>
            <a:endParaRPr lang="fr-FR"/>
          </a:p>
        </p:txBody>
      </p:sp>
    </p:spTree>
    <p:extLst>
      <p:ext uri="{BB962C8B-B14F-4D97-AF65-F5344CB8AC3E}">
        <p14:creationId xmlns:p14="http://schemas.microsoft.com/office/powerpoint/2010/main" val="192337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a:t>LA capacité d’imitation semble s’étendre </a:t>
            </a:r>
          </a:p>
          <a:p>
            <a:pPr eaLnBrk="1" hangingPunct="1"/>
            <a:r>
              <a:rPr lang="fr-FR"/>
              <a:t> l’action corporelle (faciale) à l’action sur des objets pour agir sur d’autres objets</a:t>
            </a:r>
          </a:p>
          <a:p>
            <a:pPr eaLnBrk="1" hangingPunct="1"/>
            <a:r>
              <a:rPr lang="fr-FR"/>
              <a:t>Du connu au nouveau</a:t>
            </a:r>
          </a:p>
          <a:p>
            <a:pPr eaLnBrk="1" hangingPunct="1"/>
            <a:r>
              <a:rPr lang="fr-FR"/>
              <a:t>De l’immédiateté de la réponse à des délais de rétention de la cible en mémoire de plus en plus élevés</a:t>
            </a:r>
          </a:p>
          <a:p>
            <a:pPr eaLnBrk="1" hangingPunct="1"/>
            <a:r>
              <a:rPr lang="fr-FR"/>
              <a:t>Du but de l’acte à l’acte dont le but n’est qu’inféré</a:t>
            </a:r>
          </a:p>
          <a:p>
            <a:pPr eaLnBrk="1" hangingPunct="1"/>
            <a:r>
              <a:rPr lang="fr-FR"/>
              <a:t>De l’action isolée à la séquence d’actions </a:t>
            </a:r>
          </a:p>
          <a:p>
            <a:pPr eaLnBrk="1" hangingPunct="1"/>
            <a:r>
              <a:rPr lang="fr-FR"/>
              <a:t>De conditions de présentation allant d’identiques à différentes de celles de test (changement de contexte et de caractéristiques de l’objet)</a:t>
            </a:r>
          </a:p>
          <a:p>
            <a:pPr eaLnBrk="1" hangingPunct="1"/>
            <a:r>
              <a:rPr lang="fr-FR"/>
              <a:t>De modèles présentés dans la réalité à leur représentation culturelle</a:t>
            </a:r>
          </a:p>
          <a:p>
            <a:pPr eaLnBrk="1" hangingPunct="1"/>
            <a:r>
              <a:rPr lang="fr-FR"/>
              <a:t>D’actions concrètes à des représentations collectives de rôles sociaux</a:t>
            </a:r>
          </a:p>
          <a:p>
            <a:pPr eaLnBrk="1" hangingPunct="1"/>
            <a:endParaRPr lang="fr-FR"/>
          </a:p>
        </p:txBody>
      </p:sp>
    </p:spTree>
    <p:extLst>
      <p:ext uri="{BB962C8B-B14F-4D97-AF65-F5344CB8AC3E}">
        <p14:creationId xmlns:p14="http://schemas.microsoft.com/office/powerpoint/2010/main" val="1788754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68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t>Le cerveau en action : Le cas du raisonnement arithm ́etiqueLaure Zago, Groupe d’Imagerie Neurofonctionnelle, UMR 6194 CEA CNRSUniversit ́es de Caen et Paris 5 Centre Cyceron Caen, FranceDe nombreuses  ́etudes ont permis d’ ́etablir que les animaux, du rat aux primates non humains, ont une capacit ́e indiscutable d’appr ́ehender les repr ́esentations approximatives de petites quantit ́es num ́eriques. En ce qui concerne les primates non humains, cette capacit ́e s’ ́etend `a la capacit ́e de calculer (Hauser et al., 1996[5] ; Sulkowski and Hauser, 2001[11]). Chez l’enfant, les travaux r ́ecents ont mis en  ́evidence des capacit ́es proto-num ́eriques tr`es pr ́ecoces chez le b ́eb ́e de 4-5 mois (Wynn, 1992)[12]. Ces travaux ont montr ́e que le b ́eb ́e peut effectuer des additions et des soustractions tr`es pr ́ecises. Ces r ́esultats obtenus chez le primate et le b ́eb ́e soulignent que la cognition arithm ́etique s’ancre dans un syst`eme perceptif visuospatial.</a:t>
            </a:r>
          </a:p>
        </p:txBody>
      </p:sp>
      <p:sp>
        <p:nvSpPr>
          <p:cNvPr id="36867"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362348C-7605-4A2B-9EA9-D6E1DD182D9D}" type="slidenum">
              <a:rPr lang="fr-FR" sz="1200">
                <a:latin typeface="Calibri" pitchFamily="34" charset="0"/>
              </a:rPr>
              <a:pPr algn="r"/>
              <a:t>6</a:t>
            </a:fld>
            <a:endParaRPr lang="fr-FR" sz="1200">
              <a:latin typeface="Calibri" pitchFamily="34" charset="0"/>
            </a:endParaRPr>
          </a:p>
        </p:txBody>
      </p:sp>
    </p:spTree>
    <p:extLst>
      <p:ext uri="{BB962C8B-B14F-4D97-AF65-F5344CB8AC3E}">
        <p14:creationId xmlns:p14="http://schemas.microsoft.com/office/powerpoint/2010/main" val="32876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err="1"/>
              <a:t>Iveau</a:t>
            </a:r>
            <a:r>
              <a:rPr lang="fr-FR"/>
              <a:t> 1)</a:t>
            </a:r>
          </a:p>
        </p:txBody>
      </p:sp>
      <p:sp>
        <p:nvSpPr>
          <p:cNvPr id="4" name="Espace réservé du numéro de diapositive 3"/>
          <p:cNvSpPr>
            <a:spLocks noGrp="1"/>
          </p:cNvSpPr>
          <p:nvPr>
            <p:ph type="sldNum" sz="quarter" idx="10"/>
          </p:nvPr>
        </p:nvSpPr>
        <p:spPr/>
        <p:txBody>
          <a:bodyPr/>
          <a:lstStyle/>
          <a:p>
            <a:fld id="{006CC96D-7469-42C5-8734-FAE34D9117F7}" type="slidenum">
              <a:rPr lang="fr-FR" smtClean="0"/>
              <a:pPr/>
              <a:t>17</a:t>
            </a:fld>
            <a:endParaRPr lang="fr-FR"/>
          </a:p>
        </p:txBody>
      </p:sp>
    </p:spTree>
    <p:extLst>
      <p:ext uri="{BB962C8B-B14F-4D97-AF65-F5344CB8AC3E}">
        <p14:creationId xmlns:p14="http://schemas.microsoft.com/office/powerpoint/2010/main" val="143491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26"/>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B9D34BEA-35DE-4336-8E94-03909F8D2605}" type="slidenum">
              <a:rPr lang="fr-FR" sz="1200">
                <a:latin typeface="Calibri" pitchFamily="34" charset="0"/>
              </a:rPr>
              <a:pPr algn="r"/>
              <a:t>19</a:t>
            </a:fld>
            <a:endParaRPr lang="fr-FR" sz="1200">
              <a:latin typeface="Calibri" pitchFamily="34" charset="0"/>
            </a:endParaRPr>
          </a:p>
        </p:txBody>
      </p:sp>
      <p:sp>
        <p:nvSpPr>
          <p:cNvPr id="25603" name="Text Box 1"/>
          <p:cNvSpPr txBox="1">
            <a:spLocks noChangeArrowheads="1"/>
          </p:cNvSpPr>
          <p:nvPr/>
        </p:nvSpPr>
        <p:spPr bwMode="auto">
          <a:xfrm>
            <a:off x="3972561" y="8831580"/>
            <a:ext cx="3008630" cy="435769"/>
          </a:xfrm>
          <a:prstGeom prst="rect">
            <a:avLst/>
          </a:prstGeom>
          <a:noFill/>
          <a:ln w="9525">
            <a:noFill/>
            <a:round/>
            <a:headEnd/>
            <a:tailEnd/>
          </a:ln>
        </p:spPr>
        <p:txBody>
          <a:bodyPr lIns="91710" tIns="47689" rIns="91710" bIns="47689" anchor="b"/>
          <a:lstStyle/>
          <a:p>
            <a:pPr algn="r">
              <a:tabLst>
                <a:tab pos="0" algn="l"/>
                <a:tab pos="456181" algn="l"/>
                <a:tab pos="913980" algn="l"/>
                <a:tab pos="1371778" algn="l"/>
                <a:tab pos="1829577" algn="l"/>
                <a:tab pos="2287375" algn="l"/>
                <a:tab pos="2745174" algn="l"/>
                <a:tab pos="3202972" algn="l"/>
                <a:tab pos="3660771" algn="l"/>
                <a:tab pos="4118569" algn="l"/>
                <a:tab pos="4576368" algn="l"/>
                <a:tab pos="5034166" algn="l"/>
                <a:tab pos="5491965" algn="l"/>
                <a:tab pos="5949763" algn="l"/>
                <a:tab pos="6407562" algn="l"/>
                <a:tab pos="6865360" algn="l"/>
                <a:tab pos="7323159" algn="l"/>
                <a:tab pos="7780957" algn="l"/>
                <a:tab pos="8238756" algn="l"/>
                <a:tab pos="8696554" algn="l"/>
                <a:tab pos="9154353" algn="l"/>
              </a:tabLst>
            </a:pPr>
            <a:fld id="{2F293078-5CFD-48E6-B267-C1A5E269A2F0}" type="slidenum">
              <a:rPr lang="fr-FR" sz="1200">
                <a:solidFill>
                  <a:srgbClr val="000000"/>
                </a:solidFill>
                <a:latin typeface="Calibri" pitchFamily="34" charset="0"/>
                <a:ea typeface="Arial Unicode MS"/>
                <a:cs typeface="Arial Unicode MS"/>
              </a:rPr>
              <a:pPr algn="r">
                <a:tabLst>
                  <a:tab pos="0" algn="l"/>
                  <a:tab pos="456181" algn="l"/>
                  <a:tab pos="913980" algn="l"/>
                  <a:tab pos="1371778" algn="l"/>
                  <a:tab pos="1829577" algn="l"/>
                  <a:tab pos="2287375" algn="l"/>
                  <a:tab pos="2745174" algn="l"/>
                  <a:tab pos="3202972" algn="l"/>
                  <a:tab pos="3660771" algn="l"/>
                  <a:tab pos="4118569" algn="l"/>
                  <a:tab pos="4576368" algn="l"/>
                  <a:tab pos="5034166" algn="l"/>
                  <a:tab pos="5491965" algn="l"/>
                  <a:tab pos="5949763" algn="l"/>
                  <a:tab pos="6407562" algn="l"/>
                  <a:tab pos="6865360" algn="l"/>
                  <a:tab pos="7323159" algn="l"/>
                  <a:tab pos="7780957" algn="l"/>
                  <a:tab pos="8238756" algn="l"/>
                  <a:tab pos="8696554" algn="l"/>
                  <a:tab pos="9154353" algn="l"/>
                </a:tabLst>
              </a:pPr>
              <a:t>19</a:t>
            </a:fld>
            <a:endParaRPr lang="fr-FR" sz="1200">
              <a:solidFill>
                <a:srgbClr val="000000"/>
              </a:solidFill>
              <a:latin typeface="Calibri" pitchFamily="34" charset="0"/>
              <a:ea typeface="Arial Unicode MS"/>
              <a:cs typeface="Arial Unicode MS"/>
            </a:endParaRPr>
          </a:p>
        </p:txBody>
      </p:sp>
      <p:sp>
        <p:nvSpPr>
          <p:cNvPr id="25604" name="Text Box 2"/>
          <p:cNvSpPr>
            <a:spLocks noGrp="1" noRot="1" noChangeAspect="1" noChangeArrowheads="1" noTextEdit="1"/>
          </p:cNvSpPr>
          <p:nvPr>
            <p:ph type="sldImg"/>
          </p:nvPr>
        </p:nvSpPr>
        <p:spPr bwMode="auto">
          <a:xfrm>
            <a:off x="1027113" y="774700"/>
            <a:ext cx="4956175" cy="3717925"/>
          </a:xfrm>
          <a:solidFill>
            <a:srgbClr val="FFFFFF"/>
          </a:solidFill>
          <a:ln>
            <a:solidFill>
              <a:srgbClr val="000000"/>
            </a:solidFill>
            <a:miter lim="800000"/>
            <a:headEnd/>
            <a:tailEnd/>
          </a:ln>
        </p:spPr>
      </p:sp>
      <p:sp>
        <p:nvSpPr>
          <p:cNvPr id="25605" name="Text Box 3"/>
          <p:cNvSpPr>
            <a:spLocks noGrp="1" noChangeArrowheads="1"/>
          </p:cNvSpPr>
          <p:nvPr>
            <p:ph type="body" idx="1"/>
          </p:nvPr>
        </p:nvSpPr>
        <p:spPr bwMode="auto">
          <a:xfrm>
            <a:off x="934720" y="4415790"/>
            <a:ext cx="5110128" cy="4152715"/>
          </a:xfrm>
          <a:noFill/>
        </p:spPr>
        <p:txBody>
          <a:bodyPr wrap="none" numCol="1" anchor="ctr"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414473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p:txBody>
          <a:bodyPr/>
          <a:lstStyle/>
          <a:p>
            <a:pPr>
              <a:defRPr/>
            </a:pPr>
            <a:fld id="{464A0262-76B7-F849-B7FA-539D9A50F975}" type="slidenum">
              <a:rPr lang="fr-FR"/>
              <a:pPr>
                <a:defRPr/>
              </a:pPr>
              <a:t>21</a:t>
            </a:fld>
            <a:endParaRPr lang="fr-FR"/>
          </a:p>
        </p:txBody>
      </p:sp>
      <p:sp>
        <p:nvSpPr>
          <p:cNvPr id="3993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eaLnBrk="1" hangingPunct="1"/>
            <a:r>
              <a:rPr lang="en-US" sz="1200">
                <a:latin typeface="Calibri" charset="0"/>
              </a:rPr>
              <a:t>BBC 1: Science of Attachment</a:t>
            </a:r>
          </a:p>
        </p:txBody>
      </p:sp>
      <p:sp>
        <p:nvSpPr>
          <p:cNvPr id="39939"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eaLnBrk="1" hangingPunct="1"/>
            <a:r>
              <a:rPr lang="en-US" sz="1200">
                <a:latin typeface="Calibri" charset="0"/>
              </a:rPr>
              <a:t>Rev. March 2009</a:t>
            </a:r>
          </a:p>
        </p:txBody>
      </p:sp>
      <p:sp>
        <p:nvSpPr>
          <p:cNvPr id="3994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07F03581-F015-7142-ACF2-7DC69B96DA14}" type="slidenum">
              <a:rPr lang="en-US" sz="1200">
                <a:latin typeface="Calibri" charset="0"/>
              </a:rPr>
              <a:pPr algn="r" eaLnBrk="1" hangingPunct="1"/>
              <a:t>21</a:t>
            </a:fld>
            <a:endParaRPr lang="en-US" sz="1200">
              <a:latin typeface="Calibri" charset="0"/>
            </a:endParaRPr>
          </a:p>
        </p:txBody>
      </p:sp>
      <p:sp>
        <p:nvSpPr>
          <p:cNvPr id="399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753" tIns="45876" rIns="91753" bIns="45876" anchor="b"/>
          <a:lstStyle>
            <a:lvl1pPr defTabSz="915988" eaLnBrk="0" hangingPunct="0">
              <a:defRPr sz="2400">
                <a:solidFill>
                  <a:schemeClr val="tx1"/>
                </a:solidFill>
                <a:latin typeface="Times New Roman" charset="0"/>
                <a:ea typeface="宋体" charset="0"/>
                <a:cs typeface="宋体" charset="0"/>
              </a:defRPr>
            </a:lvl1pPr>
            <a:lvl2pPr marL="742950" indent="-285750" defTabSz="915988" eaLnBrk="0" hangingPunct="0">
              <a:defRPr sz="2400">
                <a:solidFill>
                  <a:schemeClr val="tx1"/>
                </a:solidFill>
                <a:latin typeface="Times New Roman" charset="0"/>
                <a:ea typeface="宋体" charset="0"/>
                <a:cs typeface="宋体" charset="0"/>
              </a:defRPr>
            </a:lvl2pPr>
            <a:lvl3pPr marL="1143000" indent="-228600" defTabSz="915988" eaLnBrk="0" hangingPunct="0">
              <a:defRPr sz="2400">
                <a:solidFill>
                  <a:schemeClr val="tx1"/>
                </a:solidFill>
                <a:latin typeface="Times New Roman" charset="0"/>
                <a:ea typeface="宋体" charset="0"/>
                <a:cs typeface="宋体" charset="0"/>
              </a:defRPr>
            </a:lvl3pPr>
            <a:lvl4pPr marL="1600200" indent="-228600" defTabSz="915988" eaLnBrk="0" hangingPunct="0">
              <a:defRPr sz="2400">
                <a:solidFill>
                  <a:schemeClr val="tx1"/>
                </a:solidFill>
                <a:latin typeface="Times New Roman" charset="0"/>
                <a:ea typeface="宋体" charset="0"/>
                <a:cs typeface="宋体" charset="0"/>
              </a:defRPr>
            </a:lvl4pPr>
            <a:lvl5pPr marL="2057400" indent="-228600" defTabSz="915988" eaLnBrk="0" hangingPunct="0">
              <a:defRPr sz="2400">
                <a:solidFill>
                  <a:schemeClr val="tx1"/>
                </a:solidFill>
                <a:latin typeface="Times New Roman" charset="0"/>
                <a:ea typeface="宋体" charset="0"/>
                <a:cs typeface="宋体" charset="0"/>
              </a:defRPr>
            </a:lvl5pPr>
            <a:lvl6pPr marL="25146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defTabSz="915988"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EFA328FC-5F12-3A46-B5BF-AF185E1F393E}" type="slidenum">
              <a:rPr lang="en-US" sz="1000">
                <a:latin typeface="Calibri" charset="0"/>
              </a:rPr>
              <a:pPr algn="r" eaLnBrk="1" hangingPunct="1"/>
              <a:t>21</a:t>
            </a:fld>
            <a:endParaRPr lang="en-US" sz="1000">
              <a:latin typeface="Calibri" charset="0"/>
            </a:endParaRPr>
          </a:p>
        </p:txBody>
      </p:sp>
      <p:sp>
        <p:nvSpPr>
          <p:cNvPr id="315398" name="Rectangle 2"/>
          <p:cNvSpPr>
            <a:spLocks noGrp="1" noRot="1" noChangeAspect="1" noChangeArrowheads="1" noTextEdit="1"/>
          </p:cNvSpPr>
          <p:nvPr>
            <p:ph type="sldImg"/>
          </p:nvPr>
        </p:nvSpPr>
        <p:spPr>
          <a:xfrm>
            <a:off x="1146175" y="688975"/>
            <a:ext cx="4565650" cy="3424238"/>
          </a:xfrm>
          <a:ln/>
          <a:extLst>
            <a:ext uri="{FAA26D3D-D897-4be2-8F04-BA451C77F1D7}">
              <ma14:placeholderFlag xmlns="" xmlns:ma14="http://schemas.microsoft.com/office/mac/drawingml/2011/main" val="1"/>
            </a:ext>
          </a:extLst>
        </p:spPr>
      </p:sp>
      <p:sp>
        <p:nvSpPr>
          <p:cNvPr id="315399" name="Rectangle 3"/>
          <p:cNvSpPr>
            <a:spLocks noGrp="1" noChangeArrowheads="1"/>
          </p:cNvSpPr>
          <p:nvPr>
            <p:ph type="body" idx="1"/>
          </p:nvPr>
        </p:nvSpPr>
        <p:spPr>
          <a:xfrm>
            <a:off x="685800" y="4343400"/>
            <a:ext cx="5486400" cy="4114800"/>
          </a:xfrm>
        </p:spPr>
        <p:txBody>
          <a:bodyPr/>
          <a:lstStyle/>
          <a:p>
            <a:pPr marL="220663" indent="-220663" eaLnBrk="1" hangingPunct="1">
              <a:spcBef>
                <a:spcPct val="0"/>
              </a:spcBef>
              <a:defRPr/>
            </a:pPr>
            <a:r>
              <a:rPr lang="en-US" sz="1000">
                <a:latin typeface="Arial" charset="0"/>
                <a:ea typeface="ＭＳ Ｐゴシック" charset="0"/>
                <a:cs typeface="ＭＳ Ｐゴシック" charset="0"/>
              </a:rPr>
              <a:t>Photograph: baby crying</a:t>
            </a:r>
          </a:p>
          <a:p>
            <a:pPr marL="220663" indent="-220663" eaLnBrk="1" hangingPunct="1">
              <a:spcBef>
                <a:spcPct val="0"/>
              </a:spcBef>
              <a:defRPr/>
            </a:pPr>
            <a:endParaRPr lang="en-US" sz="1000">
              <a:latin typeface="Arial" charset="0"/>
              <a:ea typeface="ＭＳ Ｐゴシック" charset="0"/>
              <a:cs typeface="ＭＳ Ｐゴシック" charset="0"/>
            </a:endParaRPr>
          </a:p>
          <a:p>
            <a:pPr marL="220663" indent="-220663" eaLnBrk="1" hangingPunct="1">
              <a:spcBef>
                <a:spcPct val="0"/>
              </a:spcBef>
              <a:defRPr/>
            </a:pPr>
            <a:r>
              <a:rPr lang="en-US" sz="1000">
                <a:latin typeface="Arial" charset="0"/>
                <a:ea typeface="ＭＳ Ｐゴシック" charset="0"/>
                <a:cs typeface="ＭＳ Ｐゴシック" charset="0"/>
              </a:rPr>
              <a:t>Activity 2: Piano Keys Massage</a:t>
            </a:r>
          </a:p>
          <a:p>
            <a:pPr marL="220663" indent="-220663" eaLnBrk="1" hangingPunct="1">
              <a:spcBef>
                <a:spcPct val="0"/>
              </a:spcBef>
              <a:defRPr/>
            </a:pPr>
            <a:r>
              <a:rPr lang="en-US" sz="1000">
                <a:latin typeface="Arial" charset="0"/>
                <a:ea typeface="ＭＳ Ｐゴシック" charset="0"/>
                <a:cs typeface="ＭＳ Ｐゴシック" charset="0"/>
              </a:rPr>
              <a:t>Refer to Session Plan for time and Instructions</a:t>
            </a:r>
          </a:p>
          <a:p>
            <a:pPr marL="220663" indent="-220663" eaLnBrk="1" hangingPunct="1">
              <a:spcBef>
                <a:spcPct val="0"/>
              </a:spcBef>
              <a:defRPr/>
            </a:pPr>
            <a:r>
              <a:rPr lang="en-US" sz="1000">
                <a:latin typeface="Arial" charset="0"/>
                <a:ea typeface="ＭＳ Ｐゴシック" charset="0"/>
                <a:cs typeface="ＭＳ Ｐゴシック" charset="0"/>
              </a:rPr>
              <a:t>Background:</a:t>
            </a:r>
          </a:p>
          <a:p>
            <a:pPr marL="220663" indent="-220663" eaLnBrk="1" hangingPunct="1">
              <a:spcBef>
                <a:spcPct val="0"/>
              </a:spcBef>
              <a:buFontTx/>
              <a:buChar char="•"/>
              <a:defRPr/>
            </a:pPr>
            <a:r>
              <a:rPr lang="en-US" sz="1000">
                <a:latin typeface="Arial" charset="0"/>
                <a:ea typeface="ＭＳ Ｐゴシック" charset="0"/>
                <a:cs typeface="ＭＳ Ｐゴシック" charset="0"/>
              </a:rPr>
              <a:t>Stretch following the DVD clip</a:t>
            </a:r>
          </a:p>
          <a:p>
            <a:pPr marL="220663" indent="-220663" eaLnBrk="1" hangingPunct="1">
              <a:spcBef>
                <a:spcPct val="0"/>
              </a:spcBef>
              <a:defRPr/>
            </a:pPr>
            <a:r>
              <a:rPr lang="en-US" sz="1000">
                <a:latin typeface="Arial" charset="0"/>
                <a:ea typeface="ＭＳ Ｐゴシック" charset="0"/>
                <a:cs typeface="ＭＳ Ｐゴシック" charset="0"/>
              </a:rPr>
              <a:t>Debrief Activity</a:t>
            </a:r>
          </a:p>
          <a:p>
            <a:pPr marL="220663" indent="-220663" eaLnBrk="1" hangingPunct="1">
              <a:spcBef>
                <a:spcPct val="0"/>
              </a:spcBef>
              <a:buFontTx/>
              <a:buChar char="•"/>
              <a:defRPr/>
            </a:pPr>
            <a:r>
              <a:rPr lang="en-US" sz="1000">
                <a:latin typeface="Arial" charset="0"/>
                <a:ea typeface="ＭＳ Ｐゴシック" charset="0"/>
                <a:cs typeface="ＭＳ Ｐゴシック" charset="0"/>
              </a:rPr>
              <a:t>Ask: how did that feel?</a:t>
            </a:r>
          </a:p>
          <a:p>
            <a:pPr marL="220663" indent="-220663" eaLnBrk="1" hangingPunct="1">
              <a:spcBef>
                <a:spcPct val="0"/>
              </a:spcBef>
              <a:defRPr/>
            </a:pPr>
            <a:r>
              <a:rPr lang="en-US" sz="1000">
                <a:latin typeface="Arial" charset="0"/>
                <a:ea typeface="ＭＳ Ｐゴシック" charset="0"/>
                <a:cs typeface="ＭＳ Ｐゴシック" charset="0"/>
              </a:rPr>
              <a:t>      -   reinforce the power of touch</a:t>
            </a:r>
          </a:p>
          <a:p>
            <a:pPr marL="220663" indent="-220663" eaLnBrk="1" hangingPunct="1">
              <a:spcBef>
                <a:spcPct val="0"/>
              </a:spcBef>
              <a:defRPr/>
            </a:pPr>
            <a:endParaRPr lang="en-US" sz="1000">
              <a:latin typeface="Arial" charset="0"/>
              <a:ea typeface="ＭＳ Ｐゴシック" charset="0"/>
              <a:cs typeface="ＭＳ Ｐゴシック" charset="0"/>
            </a:endParaRPr>
          </a:p>
          <a:p>
            <a:pPr marL="220663" indent="-220663" eaLnBrk="1" hangingPunct="1">
              <a:spcBef>
                <a:spcPct val="0"/>
              </a:spcBef>
              <a:defRPr/>
            </a:pPr>
            <a:endParaRPr lang="en-US" sz="1000">
              <a:latin typeface="Arial" charset="0"/>
              <a:ea typeface="ＭＳ Ｐゴシック" charset="0"/>
              <a:cs typeface="ＭＳ Ｐゴシック" charset="0"/>
            </a:endParaRPr>
          </a:p>
          <a:p>
            <a:pPr marL="220663" indent="-220663" eaLnBrk="1" hangingPunct="1">
              <a:spcBef>
                <a:spcPct val="0"/>
              </a:spcBef>
              <a:defRPr/>
            </a:pPr>
            <a:r>
              <a:rPr lang="en-US" sz="1000">
                <a:latin typeface="Arial" charset="0"/>
                <a:ea typeface="ＭＳ Ｐゴシック" charset="0"/>
                <a:cs typeface="ＭＳ Ｐゴシック" charset="0"/>
              </a:rPr>
              <a:t>Note to Trainer</a:t>
            </a:r>
          </a:p>
          <a:p>
            <a:pPr marL="220663" indent="-220663" eaLnBrk="1" hangingPunct="1">
              <a:spcBef>
                <a:spcPct val="0"/>
              </a:spcBef>
              <a:buFontTx/>
              <a:buChar char="•"/>
              <a:defRPr/>
            </a:pPr>
            <a:r>
              <a:rPr lang="en-US" sz="1000">
                <a:latin typeface="Arial" charset="0"/>
                <a:ea typeface="ＭＳ Ｐゴシック" charset="0"/>
                <a:cs typeface="ＭＳ Ｐゴシック" charset="0"/>
              </a:rPr>
              <a:t>Ask:  What is the consistent, appropriate response to crying that helps infants develop self regulation?</a:t>
            </a:r>
          </a:p>
          <a:p>
            <a:pPr marL="220663" indent="-220663" eaLnBrk="1" hangingPunct="1">
              <a:spcBef>
                <a:spcPct val="0"/>
              </a:spcBef>
              <a:defRPr/>
            </a:pPr>
            <a:r>
              <a:rPr lang="en-US" sz="1000">
                <a:latin typeface="Arial" charset="0"/>
                <a:ea typeface="ＭＳ Ｐゴシック" charset="0"/>
                <a:cs typeface="ＭＳ Ｐゴシック" charset="0"/>
              </a:rPr>
              <a:t>       -   responsiveness</a:t>
            </a:r>
          </a:p>
          <a:p>
            <a:pPr marL="220663" indent="-220663" eaLnBrk="1" hangingPunct="1">
              <a:spcBef>
                <a:spcPct val="0"/>
              </a:spcBef>
              <a:defRPr/>
            </a:pPr>
            <a:endParaRPr lang="en-US" sz="1000">
              <a:latin typeface="Arial" charset="0"/>
              <a:ea typeface="ＭＳ Ｐゴシック" charset="0"/>
              <a:cs typeface="ＭＳ Ｐゴシック" charset="0"/>
            </a:endParaRPr>
          </a:p>
          <a:p>
            <a:pPr marL="220663" indent="-220663" eaLnBrk="1" hangingPunct="1">
              <a:spcBef>
                <a:spcPct val="0"/>
              </a:spcBef>
              <a:buFontTx/>
              <a:buChar char="•"/>
              <a:defRPr/>
            </a:pPr>
            <a:r>
              <a:rPr lang="en-US" sz="1000">
                <a:latin typeface="Arial" charset="0"/>
                <a:ea typeface="ＭＳ Ｐゴシック" charset="0"/>
                <a:cs typeface="ＭＳ Ｐゴシック" charset="0"/>
              </a:rPr>
              <a:t>Read this slide and then go right on to slide 25</a:t>
            </a:r>
          </a:p>
          <a:p>
            <a:pPr marL="220663" indent="-220663" eaLnBrk="1" hangingPunct="1">
              <a:spcBef>
                <a:spcPct val="0"/>
              </a:spcBef>
              <a:buFontTx/>
              <a:buChar char="•"/>
              <a:defRPr/>
            </a:pPr>
            <a:endParaRPr lang="en-US" sz="1000">
              <a:latin typeface="Arial" charset="0"/>
              <a:ea typeface="ＭＳ Ｐゴシック" charset="0"/>
              <a:cs typeface="ＭＳ Ｐゴシック" charset="0"/>
            </a:endParaRPr>
          </a:p>
        </p:txBody>
      </p:sp>
    </p:spTree>
    <p:extLst>
      <p:ext uri="{BB962C8B-B14F-4D97-AF65-F5344CB8AC3E}">
        <p14:creationId xmlns:p14="http://schemas.microsoft.com/office/powerpoint/2010/main" val="138928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the </a:t>
            </a:r>
            <a:r>
              <a:rPr lang="fr-FR" sz="1200" b="0" i="0" kern="1200" dirty="0" err="1">
                <a:solidFill>
                  <a:schemeClr val="tx1"/>
                </a:solidFill>
                <a:effectLst/>
                <a:latin typeface="+mn-lt"/>
                <a:ea typeface="+mn-ea"/>
                <a:cs typeface="+mn-cs"/>
              </a:rPr>
              <a:t>superior</a:t>
            </a:r>
            <a:r>
              <a:rPr lang="fr-FR" sz="1200" b="0" i="0" kern="1200" dirty="0">
                <a:solidFill>
                  <a:schemeClr val="tx1"/>
                </a:solidFill>
                <a:effectLst/>
                <a:latin typeface="+mn-lt"/>
                <a:ea typeface="+mn-ea"/>
                <a:cs typeface="+mn-cs"/>
              </a:rPr>
              <a:t> temporal-middle temporal </a:t>
            </a:r>
            <a:r>
              <a:rPr lang="fr-FR" sz="1200" b="0" i="0" kern="1200" dirty="0" err="1">
                <a:solidFill>
                  <a:schemeClr val="tx1"/>
                </a:solidFill>
                <a:effectLst/>
                <a:latin typeface="+mn-lt"/>
                <a:ea typeface="+mn-ea"/>
                <a:cs typeface="+mn-cs"/>
              </a:rPr>
              <a:t>gyri</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superior</a:t>
            </a:r>
            <a:r>
              <a:rPr lang="fr-FR" sz="1200" b="0" i="0" kern="1200" dirty="0">
                <a:solidFill>
                  <a:schemeClr val="tx1"/>
                </a:solidFill>
                <a:effectLst/>
                <a:latin typeface="+mn-lt"/>
                <a:ea typeface="+mn-ea"/>
                <a:cs typeface="+mn-cs"/>
              </a:rPr>
              <a:t> temporal-</a:t>
            </a:r>
            <a:r>
              <a:rPr lang="fr-FR" sz="1200" b="0" i="0" kern="1200" dirty="0" err="1">
                <a:solidFill>
                  <a:schemeClr val="tx1"/>
                </a:solidFill>
                <a:effectLst/>
                <a:latin typeface="+mn-lt"/>
                <a:ea typeface="+mn-ea"/>
                <a:cs typeface="+mn-cs"/>
              </a:rPr>
              <a:t>postcentral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gyri</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respectively</a:t>
            </a:r>
            <a:r>
              <a:rPr lang="fr-FR" sz="1200" b="0" i="0" kern="1200" dirty="0">
                <a:solidFill>
                  <a:schemeClr val="tx1"/>
                </a:solidFill>
                <a:effectLst/>
                <a:latin typeface="+mn-lt"/>
                <a:ea typeface="+mn-ea"/>
                <a:cs typeface="+mn-cs"/>
              </a:rPr>
              <a:t>, as the atlas </a:t>
            </a:r>
            <a:r>
              <a:rPr lang="fr-FR" sz="1200" b="0" i="0" kern="1200" dirty="0" err="1">
                <a:solidFill>
                  <a:schemeClr val="tx1"/>
                </a:solidFill>
                <a:effectLst/>
                <a:latin typeface="+mn-lt"/>
                <a:ea typeface="+mn-ea"/>
                <a:cs typeface="+mn-cs"/>
              </a:rPr>
              <a:t>does</a:t>
            </a:r>
            <a:r>
              <a:rPr lang="fr-FR" sz="1200" b="0" i="0" kern="1200" dirty="0">
                <a:solidFill>
                  <a:schemeClr val="tx1"/>
                </a:solidFill>
                <a:effectLst/>
                <a:latin typeface="+mn-lt"/>
                <a:ea typeface="+mn-ea"/>
                <a:cs typeface="+mn-cs"/>
              </a:rPr>
              <a:t> not </a:t>
            </a:r>
            <a:r>
              <a:rPr lang="fr-FR" sz="1200" b="0" i="0" kern="1200" dirty="0" err="1">
                <a:solidFill>
                  <a:schemeClr val="tx1"/>
                </a:solidFill>
                <a:effectLst/>
                <a:latin typeface="+mn-lt"/>
                <a:ea typeface="+mn-ea"/>
                <a:cs typeface="+mn-cs"/>
              </a:rPr>
              <a:t>directly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identify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sulci</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3"/>
              </a:rPr>
              <a:t>Lloyd-Fox et al. 2014</a:t>
            </a:r>
            <a:r>
              <a:rPr lang="fr-FR" sz="1200" b="0" i="0" kern="1200" dirty="0">
                <a:solidFill>
                  <a:schemeClr val="tx1"/>
                </a:solidFill>
                <a:effectLst/>
                <a:latin typeface="+mn-lt"/>
                <a:ea typeface="+mn-ea"/>
                <a:cs typeface="+mn-cs"/>
              </a:rPr>
              <a:t>), and the </a:t>
            </a:r>
            <a:r>
              <a:rPr lang="fr-FR" sz="1200" b="0" i="0" kern="1200" dirty="0" err="1">
                <a:solidFill>
                  <a:schemeClr val="tx1"/>
                </a:solidFill>
                <a:effectLst/>
                <a:latin typeface="+mn-lt"/>
                <a:ea typeface="+mn-ea"/>
                <a:cs typeface="+mn-cs"/>
              </a:rPr>
              <a:t>anterior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channels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channels</a:t>
            </a:r>
            <a:r>
              <a:rPr lang="fr-FR" sz="1200" b="0" i="0" kern="1200" dirty="0">
                <a:solidFill>
                  <a:schemeClr val="tx1"/>
                </a:solidFill>
                <a:effectLst/>
                <a:latin typeface="+mn-lt"/>
                <a:ea typeface="+mn-ea"/>
                <a:cs typeface="+mn-cs"/>
              </a:rPr>
              <a:t> 2, 3, and 14) as over the </a:t>
            </a:r>
            <a:r>
              <a:rPr lang="fr-FR" sz="1200" b="0" i="0" kern="1200" dirty="0" err="1">
                <a:solidFill>
                  <a:schemeClr val="tx1"/>
                </a:solidFill>
                <a:effectLst/>
                <a:latin typeface="+mn-lt"/>
                <a:ea typeface="+mn-ea"/>
                <a:cs typeface="+mn-cs"/>
              </a:rPr>
              <a:t>inferior</a:t>
            </a:r>
            <a:r>
              <a:rPr lang="fr-FR" sz="1200" b="0" i="0" kern="1200" dirty="0">
                <a:solidFill>
                  <a:schemeClr val="tx1"/>
                </a:solidFill>
                <a:effectLst/>
                <a:latin typeface="+mn-lt"/>
                <a:ea typeface="+mn-ea"/>
                <a:cs typeface="+mn-cs"/>
              </a:rPr>
              <a:t> frontal gyrus (IFG) </a:t>
            </a:r>
            <a:endParaRPr lang="fr-FR" dirty="0"/>
          </a:p>
        </p:txBody>
      </p:sp>
      <p:sp>
        <p:nvSpPr>
          <p:cNvPr id="4" name="Espace réservé du numéro de diapositive 3"/>
          <p:cNvSpPr>
            <a:spLocks noGrp="1"/>
          </p:cNvSpPr>
          <p:nvPr>
            <p:ph type="sldNum" sz="quarter" idx="5"/>
          </p:nvPr>
        </p:nvSpPr>
        <p:spPr/>
        <p:txBody>
          <a:bodyPr/>
          <a:lstStyle/>
          <a:p>
            <a:fld id="{76F5F1CD-C69C-BF42-AC5D-0AD8195FAE03}" type="slidenum">
              <a:rPr lang="fr-FR" smtClean="0"/>
              <a:t>22</a:t>
            </a:fld>
            <a:endParaRPr lang="fr-FR"/>
          </a:p>
        </p:txBody>
      </p:sp>
    </p:spTree>
    <p:extLst>
      <p:ext uri="{BB962C8B-B14F-4D97-AF65-F5344CB8AC3E}">
        <p14:creationId xmlns:p14="http://schemas.microsoft.com/office/powerpoint/2010/main" val="217758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a:t>Cliquez et modifiez le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Tuesday, March 10, 2020</a:t>
            </a:fld>
            <a:endParaRPr lang="en-US"/>
          </a:p>
        </p:txBody>
      </p:sp>
      <p:sp>
        <p:nvSpPr>
          <p:cNvPr id="5" name="Footer Placeholder 4"/>
          <p:cNvSpPr>
            <a:spLocks noGrp="1"/>
          </p:cNvSpPr>
          <p:nvPr>
            <p:ph type="ftr" sz="quarter" idx="11"/>
          </p:nvPr>
        </p:nvSpPr>
        <p:spPr/>
        <p:txBody>
          <a:bodyPr/>
          <a:lstStyle/>
          <a:p>
            <a:pPr algn="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Tuesday, March 10, 2020</a:t>
            </a:fld>
            <a:endParaRPr lang="en-US"/>
          </a:p>
        </p:txBody>
      </p:sp>
      <p:sp>
        <p:nvSpPr>
          <p:cNvPr id="5" name="Footer Placeholder 4"/>
          <p:cNvSpPr>
            <a:spLocks noGrp="1"/>
          </p:cNvSpPr>
          <p:nvPr>
            <p:ph type="ftr" sz="quarter" idx="11"/>
          </p:nvPr>
        </p:nvSpPr>
        <p:spPr/>
        <p:txBody>
          <a:bodyPr/>
          <a:lstStyle/>
          <a:p>
            <a:pPr algn="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a:t>Cliquez et modifiez le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Tuesday, March 10, 2020</a:t>
            </a:fld>
            <a:endParaRPr lang="en-US"/>
          </a:p>
        </p:txBody>
      </p:sp>
      <p:sp>
        <p:nvSpPr>
          <p:cNvPr id="5" name="Footer Placeholder 4"/>
          <p:cNvSpPr>
            <a:spLocks noGrp="1"/>
          </p:cNvSpPr>
          <p:nvPr>
            <p:ph type="ftr" sz="quarter" idx="11"/>
          </p:nvPr>
        </p:nvSpPr>
        <p:spPr/>
        <p:txBody>
          <a:bodyPr/>
          <a:lstStyle/>
          <a:p>
            <a:pPr algn="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457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57200" y="3938588"/>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3938588"/>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D5ADFC07-8155-4290-B40E-84271725C881}" type="datetimeFigureOut">
              <a:rPr lang="fr-FR"/>
              <a:pPr>
                <a:defRPr/>
              </a:pPr>
              <a:t>10/03/2020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C0A1C0B6-95B1-4ED7-82EF-8789507E3C8C}" type="slidenum">
              <a:rPr lang="fr-FR"/>
              <a:pPr>
                <a:defRPr/>
              </a:pPr>
              <a:t>‹N°›</a:t>
            </a:fld>
            <a:endParaRPr lang="fr-FR"/>
          </a:p>
        </p:txBody>
      </p:sp>
    </p:spTree>
    <p:extLst>
      <p:ext uri="{BB962C8B-B14F-4D97-AF65-F5344CB8AC3E}">
        <p14:creationId xmlns:p14="http://schemas.microsoft.com/office/powerpoint/2010/main" val="1242688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582613"/>
            <a:ext cx="7918450" cy="788987"/>
          </a:xfrm>
        </p:spPr>
        <p:txBody>
          <a:bodyPr/>
          <a:lstStyle/>
          <a:p>
            <a:r>
              <a:rPr lang="en-US"/>
              <a:t>Click to edit Master title style</a:t>
            </a:r>
          </a:p>
        </p:txBody>
      </p:sp>
      <p:sp>
        <p:nvSpPr>
          <p:cNvPr id="3" name="Text Placeholder 2"/>
          <p:cNvSpPr>
            <a:spLocks noGrp="1"/>
          </p:cNvSpPr>
          <p:nvPr>
            <p:ph type="body" sz="half" idx="1"/>
          </p:nvPr>
        </p:nvSpPr>
        <p:spPr>
          <a:xfrm>
            <a:off x="989013" y="2044700"/>
            <a:ext cx="3506787" cy="408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44700"/>
            <a:ext cx="3506788" cy="408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5324584-B619-834C-8436-439939B04D16}" type="datetime1">
              <a:rPr lang="en-US"/>
              <a:pPr/>
              <a:t>3/10/20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AA46D2-DB36-824F-8C62-F342E089C958}" type="slidenum">
              <a:rPr lang="en-US"/>
              <a:pPr/>
              <a:t>‹N°›</a:t>
            </a:fld>
            <a:endParaRPr lang="en-US"/>
          </a:p>
        </p:txBody>
      </p:sp>
    </p:spTree>
    <p:extLst>
      <p:ext uri="{BB962C8B-B14F-4D97-AF65-F5344CB8AC3E}">
        <p14:creationId xmlns:p14="http://schemas.microsoft.com/office/powerpoint/2010/main" val="257524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3"/>
          <p:cNvSpPr>
            <a:spLocks noGrp="1"/>
          </p:cNvSpPr>
          <p:nvPr>
            <p:ph type="dt" sz="half" idx="10"/>
          </p:nvPr>
        </p:nvSpPr>
        <p:spPr/>
        <p:txBody>
          <a:bodyPr/>
          <a:lstStyle>
            <a:lvl1pPr>
              <a:defRPr/>
            </a:lvl1pPr>
          </a:lstStyle>
          <a:p>
            <a:pPr>
              <a:defRPr/>
            </a:pPr>
            <a:fld id="{34CC40F8-EDD9-49CC-B72C-80021485566F}" type="datetimeFigureOut">
              <a:rPr lang="fr-FR"/>
              <a:pPr>
                <a:defRPr/>
              </a:pPr>
              <a:t>10/03/2020</a:t>
            </a:fld>
            <a:endParaRPr lang="fr-FR"/>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E41581C5-F11A-488B-8BAA-CBDB357CC9C8}" type="slidenum">
              <a:rPr lang="fr-FR"/>
              <a:pPr>
                <a:defRPr/>
              </a:pPr>
              <a:t>‹N°›</a:t>
            </a:fld>
            <a:endParaRPr lang="fr-FR"/>
          </a:p>
        </p:txBody>
      </p:sp>
    </p:spTree>
    <p:extLst>
      <p:ext uri="{BB962C8B-B14F-4D97-AF65-F5344CB8AC3E}">
        <p14:creationId xmlns:p14="http://schemas.microsoft.com/office/powerpoint/2010/main" val="347519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Tuesday, March 10, 2020</a:t>
            </a:fld>
            <a:endParaRPr lang="en-US"/>
          </a:p>
        </p:txBody>
      </p:sp>
      <p:sp>
        <p:nvSpPr>
          <p:cNvPr id="5" name="Footer Placeholder 4"/>
          <p:cNvSpPr>
            <a:spLocks noGrp="1"/>
          </p:cNvSpPr>
          <p:nvPr>
            <p:ph type="ftr" sz="quarter" idx="11"/>
          </p:nvPr>
        </p:nvSpPr>
        <p:spPr/>
        <p:txBody>
          <a:bodyPr/>
          <a:lstStyle/>
          <a:p>
            <a:pPr algn="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a:t>Cliquez et modifiez le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933D019-A32C-4EAD-B8E6-DBDA699692FD}" type="datetime2">
              <a:rPr lang="en-US" smtClean="0"/>
              <a:t>Tuesday, March 10, 2020</a:t>
            </a:fld>
            <a:endParaRPr lang="en-US"/>
          </a:p>
        </p:txBody>
      </p:sp>
      <p:sp>
        <p:nvSpPr>
          <p:cNvPr id="5" name="Footer Placeholder 4"/>
          <p:cNvSpPr>
            <a:spLocks noGrp="1"/>
          </p:cNvSpPr>
          <p:nvPr>
            <p:ph type="ftr" sz="quarter" idx="11"/>
          </p:nvPr>
        </p:nvSpPr>
        <p:spPr/>
        <p:txBody>
          <a:bodyPr/>
          <a:lstStyle/>
          <a:p>
            <a:pPr algn="r"/>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Tuesday, March 10, 2020</a:t>
            </a:fld>
            <a:endParaRPr lang="en-US"/>
          </a:p>
        </p:txBody>
      </p:sp>
      <p:sp>
        <p:nvSpPr>
          <p:cNvPr id="6" name="Footer Placeholder 5"/>
          <p:cNvSpPr>
            <a:spLocks noGrp="1"/>
          </p:cNvSpPr>
          <p:nvPr>
            <p:ph type="ftr" sz="quarter" idx="11"/>
          </p:nvPr>
        </p:nvSpPr>
        <p:spPr/>
        <p:txBody>
          <a:bodyPr/>
          <a:lstStyle/>
          <a:p>
            <a:pPr algn="r"/>
            <a:endParaRPr lang="en-US"/>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Tuesday, March 10, 2020</a:t>
            </a:fld>
            <a:endParaRPr lang="en-US"/>
          </a:p>
        </p:txBody>
      </p:sp>
      <p:sp>
        <p:nvSpPr>
          <p:cNvPr id="8" name="Footer Placeholder 7"/>
          <p:cNvSpPr>
            <a:spLocks noGrp="1"/>
          </p:cNvSpPr>
          <p:nvPr>
            <p:ph type="ftr" sz="quarter" idx="11"/>
          </p:nvPr>
        </p:nvSpPr>
        <p:spPr/>
        <p:txBody>
          <a:bodyPr/>
          <a:lstStyle/>
          <a:p>
            <a:pPr algn="r"/>
            <a:endParaRPr lang="en-US"/>
          </a:p>
        </p:txBody>
      </p:sp>
      <p:sp>
        <p:nvSpPr>
          <p:cNvPr id="9" name="Slide Number Placeholder 8"/>
          <p:cNvSpPr>
            <a:spLocks noGrp="1"/>
          </p:cNvSpPr>
          <p:nvPr>
            <p:ph type="sldNum" sz="quarter" idx="12"/>
          </p:nvPr>
        </p:nvSpPr>
        <p:spPr/>
        <p:txBody>
          <a:bodyPr/>
          <a:lstStyle/>
          <a:p>
            <a:fld id="{0CFEC368-1D7A-4F81-ABF6-AE0E36BAF64C}" type="slidenum">
              <a:rPr lang="en-US" smtClean="0"/>
              <a:pPr/>
              <a:t>‹N°›</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Tuesday, March 10, 2020</a:t>
            </a:fld>
            <a:endParaRPr lang="en-US"/>
          </a:p>
        </p:txBody>
      </p:sp>
      <p:sp>
        <p:nvSpPr>
          <p:cNvPr id="4" name="Footer Placeholder 3"/>
          <p:cNvSpPr>
            <a:spLocks noGrp="1"/>
          </p:cNvSpPr>
          <p:nvPr>
            <p:ph type="ftr" sz="quarter" idx="11"/>
          </p:nvPr>
        </p:nvSpPr>
        <p:spPr/>
        <p:txBody>
          <a:bodyPr/>
          <a:lstStyle/>
          <a:p>
            <a:pPr algn="r"/>
            <a:endParaRPr lang="en-US"/>
          </a:p>
        </p:txBody>
      </p:sp>
      <p:sp>
        <p:nvSpPr>
          <p:cNvPr id="5" name="Slide Number Placeholder 4"/>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March 10, 2020</a:t>
            </a:fld>
            <a:endParaRPr lang="en-US"/>
          </a:p>
        </p:txBody>
      </p:sp>
      <p:sp>
        <p:nvSpPr>
          <p:cNvPr id="3" name="Footer Placeholder 2"/>
          <p:cNvSpPr>
            <a:spLocks noGrp="1"/>
          </p:cNvSpPr>
          <p:nvPr>
            <p:ph type="ftr" sz="quarter" idx="11"/>
          </p:nvPr>
        </p:nvSpPr>
        <p:spPr/>
        <p:txBody>
          <a:bodyPr/>
          <a:lstStyle/>
          <a:p>
            <a:pPr algn="r"/>
            <a:endParaRPr lang="en-US"/>
          </a:p>
        </p:txBody>
      </p:sp>
      <p:sp>
        <p:nvSpPr>
          <p:cNvPr id="4" name="Slide Number Placeholder 3"/>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a:t>Cliquez et modifiez le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FE976D3-5B7F-4300-ABED-C91F1B2AE209}" type="datetime2">
              <a:rPr lang="en-US" smtClean="0"/>
              <a:t>Tuesday, March 10, 2020</a:t>
            </a:fld>
            <a:endParaRPr lang="en-US"/>
          </a:p>
        </p:txBody>
      </p:sp>
      <p:sp>
        <p:nvSpPr>
          <p:cNvPr id="6" name="Footer Placeholder 5"/>
          <p:cNvSpPr>
            <a:spLocks noGrp="1"/>
          </p:cNvSpPr>
          <p:nvPr>
            <p:ph type="ftr" sz="quarter" idx="11"/>
          </p:nvPr>
        </p:nvSpPr>
        <p:spPr/>
        <p:txBody>
          <a:bodyPr/>
          <a:lstStyle/>
          <a:p>
            <a:pPr algn="r"/>
            <a:endParaRPr lang="en-US"/>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BDC1E59-17DD-41CE-97CA-624A472382D4}" type="datetime2">
              <a:rPr lang="en-US" smtClean="0"/>
              <a:t>Tuesday, March 10, 2020</a:t>
            </a:fld>
            <a:endParaRPr lang="en-US"/>
          </a:p>
        </p:txBody>
      </p:sp>
      <p:sp>
        <p:nvSpPr>
          <p:cNvPr id="6" name="Footer Placeholder 5"/>
          <p:cNvSpPr>
            <a:spLocks noGrp="1"/>
          </p:cNvSpPr>
          <p:nvPr>
            <p:ph type="ftr" sz="quarter" idx="11"/>
          </p:nvPr>
        </p:nvSpPr>
        <p:spPr/>
        <p:txBody>
          <a:bodyPr/>
          <a:lstStyle/>
          <a:p>
            <a:pPr algn="r"/>
            <a:endParaRPr lang="en-US"/>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Tuesday, March 10, 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4" r:id="rId12"/>
    <p:sldLayoutId id="2147483975" r:id="rId13"/>
    <p:sldLayoutId id="2147483976" r:id="rId14"/>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direct.com/science/article/pii/S1878929315000201#bib0080" TargetMode="External"/><Relationship Id="rId2" Type="http://schemas.openxmlformats.org/officeDocument/2006/relationships/hyperlink" Target="http://www.sciencedirect.com/science/article/pii/S1878929315000201#bib0110"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868D28-4115-B440-B6FE-5BB8F1577CAC}"/>
              </a:ext>
            </a:extLst>
          </p:cNvPr>
          <p:cNvSpPr>
            <a:spLocks noGrp="1"/>
          </p:cNvSpPr>
          <p:nvPr>
            <p:ph type="ctrTitle"/>
          </p:nvPr>
        </p:nvSpPr>
        <p:spPr/>
        <p:txBody>
          <a:bodyPr/>
          <a:lstStyle/>
          <a:p>
            <a:r>
              <a:rPr lang="fr-FR" dirty="0"/>
              <a:t>LE CERVEAU DU BEBE</a:t>
            </a:r>
            <a:br>
              <a:rPr lang="fr-FR" dirty="0"/>
            </a:br>
            <a:endParaRPr lang="fr-FR" dirty="0"/>
          </a:p>
        </p:txBody>
      </p:sp>
      <p:sp>
        <p:nvSpPr>
          <p:cNvPr id="3" name="Sous-titre 2">
            <a:extLst>
              <a:ext uri="{FF2B5EF4-FFF2-40B4-BE49-F238E27FC236}">
                <a16:creationId xmlns:a16="http://schemas.microsoft.com/office/drawing/2014/main" id="{2EBE69C1-DEFD-3F4E-8CA0-E8E5467A2763}"/>
              </a:ext>
            </a:extLst>
          </p:cNvPr>
          <p:cNvSpPr>
            <a:spLocks noGrp="1"/>
          </p:cNvSpPr>
          <p:nvPr>
            <p:ph type="subTitle" idx="1"/>
          </p:nvPr>
        </p:nvSpPr>
        <p:spPr>
          <a:xfrm>
            <a:off x="1409700" y="4003283"/>
            <a:ext cx="6400800" cy="1752600"/>
          </a:xfrm>
        </p:spPr>
        <p:txBody>
          <a:bodyPr>
            <a:normAutofit fontScale="40000" lnSpcReduction="20000"/>
          </a:bodyPr>
          <a:lstStyle/>
          <a:p>
            <a:r>
              <a:rPr lang="fr-FR" sz="4200" b="1" dirty="0"/>
              <a:t>L’INNE ET L’ACQUIS</a:t>
            </a:r>
          </a:p>
          <a:p>
            <a:endParaRPr lang="fr-FR" sz="4200" b="1" dirty="0"/>
          </a:p>
          <a:p>
            <a:r>
              <a:rPr lang="fr-FR" sz="4200" b="1" dirty="0"/>
              <a:t>ASAPP, Ministère de la Santé,</a:t>
            </a:r>
          </a:p>
          <a:p>
            <a:r>
              <a:rPr lang="fr-FR" sz="4200" b="1" dirty="0"/>
              <a:t>le 10 Mars 2020</a:t>
            </a:r>
          </a:p>
          <a:p>
            <a:endParaRPr lang="fr-FR" dirty="0"/>
          </a:p>
          <a:p>
            <a:r>
              <a:rPr lang="fr-FR" dirty="0"/>
              <a:t>Pr Jacques Dayan</a:t>
            </a:r>
          </a:p>
          <a:p>
            <a:r>
              <a:rPr lang="fr-FR" dirty="0"/>
              <a:t>Rennes 1, CIC1414</a:t>
            </a:r>
          </a:p>
          <a:p>
            <a:r>
              <a:rPr lang="fr-FR" dirty="0"/>
              <a:t>INSERM U1077</a:t>
            </a:r>
          </a:p>
        </p:txBody>
      </p:sp>
    </p:spTree>
    <p:extLst>
      <p:ext uri="{BB962C8B-B14F-4D97-AF65-F5344CB8AC3E}">
        <p14:creationId xmlns:p14="http://schemas.microsoft.com/office/powerpoint/2010/main" val="57494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DB7DE-27CB-F14F-901A-40DF3B83B667}"/>
              </a:ext>
            </a:extLst>
          </p:cNvPr>
          <p:cNvSpPr>
            <a:spLocks noGrp="1"/>
          </p:cNvSpPr>
          <p:nvPr>
            <p:ph type="title"/>
          </p:nvPr>
        </p:nvSpPr>
        <p:spPr/>
        <p:txBody>
          <a:bodyPr/>
          <a:lstStyle/>
          <a:p>
            <a:pPr algn="ctr"/>
            <a:r>
              <a:rPr lang="fr-FR" dirty="0"/>
              <a:t>Traitement du visage</a:t>
            </a:r>
          </a:p>
        </p:txBody>
      </p:sp>
      <p:sp>
        <p:nvSpPr>
          <p:cNvPr id="3" name="Espace réservé du contenu 2">
            <a:extLst>
              <a:ext uri="{FF2B5EF4-FFF2-40B4-BE49-F238E27FC236}">
                <a16:creationId xmlns:a16="http://schemas.microsoft.com/office/drawing/2014/main" id="{7D3FD5CD-0780-D14E-A679-F50F404D147D}"/>
              </a:ext>
            </a:extLst>
          </p:cNvPr>
          <p:cNvSpPr>
            <a:spLocks noGrp="1"/>
          </p:cNvSpPr>
          <p:nvPr>
            <p:ph idx="1"/>
          </p:nvPr>
        </p:nvSpPr>
        <p:spPr/>
        <p:txBody>
          <a:bodyPr>
            <a:normAutofit/>
          </a:bodyPr>
          <a:lstStyle/>
          <a:p>
            <a:r>
              <a:rPr lang="fr-FR" dirty="0"/>
              <a:t>Les 6 mois, les 9 mois et les adultes sont tous également capables de discriminer entre deux visages humains, </a:t>
            </a:r>
          </a:p>
          <a:p>
            <a:r>
              <a:rPr lang="fr-FR" dirty="0"/>
              <a:t>Alors que 6 mois seuls peuvent distinguer deux visages de singe (</a:t>
            </a:r>
            <a:r>
              <a:rPr lang="fr-FR" dirty="0" err="1"/>
              <a:t>Pascalis</a:t>
            </a:r>
            <a:r>
              <a:rPr lang="fr-FR" dirty="0"/>
              <a:t>, de </a:t>
            </a:r>
            <a:r>
              <a:rPr lang="fr-FR" dirty="0" err="1"/>
              <a:t>Haan</a:t>
            </a:r>
            <a:r>
              <a:rPr lang="fr-FR" dirty="0"/>
              <a:t> et Nelson, 2002). </a:t>
            </a:r>
          </a:p>
          <a:p>
            <a:r>
              <a:rPr lang="fr-FR" dirty="0"/>
              <a:t>Cependant, les enfants de 6 mois ayant 3 mois d'expérience dans l'observation d'une gamme de visages de singes conservent la capacité de reconnaissance à 9 mois (</a:t>
            </a:r>
            <a:r>
              <a:rPr lang="fr-FR" dirty="0" err="1"/>
              <a:t>Pascalis</a:t>
            </a:r>
            <a:r>
              <a:rPr lang="fr-FR" dirty="0"/>
              <a:t> et al., 2005). </a:t>
            </a:r>
          </a:p>
        </p:txBody>
      </p:sp>
    </p:spTree>
    <p:extLst>
      <p:ext uri="{BB962C8B-B14F-4D97-AF65-F5344CB8AC3E}">
        <p14:creationId xmlns:p14="http://schemas.microsoft.com/office/powerpoint/2010/main" val="384718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816E7-B26E-A84C-B28B-726059CEE7BB}"/>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46DF1C63-E8D3-8C4F-AE64-F5CA2AE5DE9C}"/>
              </a:ext>
            </a:extLst>
          </p:cNvPr>
          <p:cNvPicPr>
            <a:picLocks noChangeAspect="1"/>
          </p:cNvPicPr>
          <p:nvPr/>
        </p:nvPicPr>
        <p:blipFill>
          <a:blip r:embed="rId2"/>
          <a:stretch>
            <a:fillRect/>
          </a:stretch>
        </p:blipFill>
        <p:spPr>
          <a:xfrm>
            <a:off x="0" y="204697"/>
            <a:ext cx="9144000" cy="6448605"/>
          </a:xfrm>
          <a:prstGeom prst="rect">
            <a:avLst/>
          </a:prstGeom>
        </p:spPr>
      </p:pic>
    </p:spTree>
    <p:extLst>
      <p:ext uri="{BB962C8B-B14F-4D97-AF65-F5344CB8AC3E}">
        <p14:creationId xmlns:p14="http://schemas.microsoft.com/office/powerpoint/2010/main" val="90824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4FF4917-16B1-A540-8549-6D6472AB2097}"/>
              </a:ext>
            </a:extLst>
          </p:cNvPr>
          <p:cNvPicPr>
            <a:picLocks noGrp="1" noChangeAspect="1"/>
          </p:cNvPicPr>
          <p:nvPr>
            <p:ph idx="1"/>
          </p:nvPr>
        </p:nvPicPr>
        <p:blipFill>
          <a:blip r:embed="rId2"/>
          <a:stretch>
            <a:fillRect/>
          </a:stretch>
        </p:blipFill>
        <p:spPr>
          <a:xfrm>
            <a:off x="2375906" y="3356385"/>
            <a:ext cx="3752769" cy="3226939"/>
          </a:xfrm>
          <a:prstGeom prst="rect">
            <a:avLst/>
          </a:prstGeom>
        </p:spPr>
      </p:pic>
      <p:pic>
        <p:nvPicPr>
          <p:cNvPr id="6" name="Image 5">
            <a:extLst>
              <a:ext uri="{FF2B5EF4-FFF2-40B4-BE49-F238E27FC236}">
                <a16:creationId xmlns:a16="http://schemas.microsoft.com/office/drawing/2014/main" id="{6EF0DF9A-67F1-384B-A823-69DD7D5A2D70}"/>
              </a:ext>
            </a:extLst>
          </p:cNvPr>
          <p:cNvPicPr>
            <a:picLocks noChangeAspect="1"/>
          </p:cNvPicPr>
          <p:nvPr/>
        </p:nvPicPr>
        <p:blipFill>
          <a:blip r:embed="rId3"/>
          <a:stretch>
            <a:fillRect/>
          </a:stretch>
        </p:blipFill>
        <p:spPr>
          <a:xfrm>
            <a:off x="1252438" y="513947"/>
            <a:ext cx="5999704" cy="2842438"/>
          </a:xfrm>
          <a:prstGeom prst="rect">
            <a:avLst/>
          </a:prstGeom>
        </p:spPr>
      </p:pic>
    </p:spTree>
    <p:extLst>
      <p:ext uri="{BB962C8B-B14F-4D97-AF65-F5344CB8AC3E}">
        <p14:creationId xmlns:p14="http://schemas.microsoft.com/office/powerpoint/2010/main" val="147273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99" y="588180"/>
            <a:ext cx="3498516" cy="1143000"/>
          </a:xfrm>
        </p:spPr>
        <p:txBody>
          <a:bodyPr>
            <a:normAutofit fontScale="90000"/>
          </a:bodyPr>
          <a:lstStyle/>
          <a:p>
            <a:r>
              <a:rPr lang="fr-FR"/>
              <a:t>Le bébé a des activités </a:t>
            </a:r>
            <a:br>
              <a:rPr lang="fr-FR"/>
            </a:br>
            <a:r>
              <a:rPr lang="fr-FR"/>
              <a:t>sociales innées</a:t>
            </a:r>
          </a:p>
        </p:txBody>
      </p:sp>
      <p:pic>
        <p:nvPicPr>
          <p:cNvPr id="4" name="Espace réservé du contenu 3" descr="babies3.jpg"/>
          <p:cNvPicPr>
            <a:picLocks noGrp="1" noChangeAspect="1"/>
          </p:cNvPicPr>
          <p:nvPr>
            <p:ph idx="1"/>
          </p:nvPr>
        </p:nvPicPr>
        <p:blipFill>
          <a:blip r:embed="rId2">
            <a:extLst>
              <a:ext uri="{28A0092B-C50C-407E-A947-70E740481C1C}">
                <a14:useLocalDpi xmlns:a14="http://schemas.microsoft.com/office/drawing/2010/main" val="0"/>
              </a:ext>
            </a:extLst>
          </a:blip>
          <a:srcRect t="7772" b="7772"/>
          <a:stretch>
            <a:fillRect/>
          </a:stretch>
        </p:blipFill>
        <p:spPr>
          <a:xfrm>
            <a:off x="3048461" y="3969657"/>
            <a:ext cx="4440927" cy="2797784"/>
          </a:xfrm>
        </p:spPr>
      </p:pic>
      <p:sp>
        <p:nvSpPr>
          <p:cNvPr id="3" name="Rectangle 2"/>
          <p:cNvSpPr/>
          <p:nvPr/>
        </p:nvSpPr>
        <p:spPr>
          <a:xfrm>
            <a:off x="180599" y="2477339"/>
            <a:ext cx="2964715" cy="1200329"/>
          </a:xfrm>
          <a:prstGeom prst="rect">
            <a:avLst/>
          </a:prstGeom>
        </p:spPr>
        <p:txBody>
          <a:bodyPr wrap="square">
            <a:spAutoFit/>
          </a:bodyPr>
          <a:lstStyle/>
          <a:p>
            <a:r>
              <a:rPr lang="fr-FR"/>
              <a:t>A 18 mois il reconnait dans le miroir qu’il est le possesseur d ‘une tache de couleur sur son front</a:t>
            </a:r>
          </a:p>
        </p:txBody>
      </p:sp>
      <p:pic>
        <p:nvPicPr>
          <p:cNvPr id="5" name="Image 4" descr="file_101560_0_Baby_Mirr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90" y="63405"/>
            <a:ext cx="4961210" cy="3720907"/>
          </a:xfrm>
          <a:prstGeom prst="rect">
            <a:avLst/>
          </a:prstGeom>
        </p:spPr>
      </p:pic>
    </p:spTree>
    <p:extLst>
      <p:ext uri="{BB962C8B-B14F-4D97-AF65-F5344CB8AC3E}">
        <p14:creationId xmlns:p14="http://schemas.microsoft.com/office/powerpoint/2010/main" val="4492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B9E7F-F7B6-8041-838B-0B616791F77D}"/>
              </a:ext>
            </a:extLst>
          </p:cNvPr>
          <p:cNvSpPr>
            <a:spLocks noGrp="1"/>
          </p:cNvSpPr>
          <p:nvPr>
            <p:ph type="title"/>
          </p:nvPr>
        </p:nvSpPr>
        <p:spPr/>
        <p:txBody>
          <a:bodyPr/>
          <a:lstStyle/>
          <a:p>
            <a:pPr algn="ctr"/>
            <a:r>
              <a:rPr lang="fr-FR"/>
              <a:t>Le bon, le beau, le bien</a:t>
            </a:r>
          </a:p>
        </p:txBody>
      </p:sp>
      <p:pic>
        <p:nvPicPr>
          <p:cNvPr id="4" name="Espace réservé du contenu 3">
            <a:extLst>
              <a:ext uri="{FF2B5EF4-FFF2-40B4-BE49-F238E27FC236}">
                <a16:creationId xmlns:a16="http://schemas.microsoft.com/office/drawing/2014/main" id="{2B78D7C9-3FE7-8A46-8F4C-CF297D9E8891}"/>
              </a:ext>
            </a:extLst>
          </p:cNvPr>
          <p:cNvPicPr>
            <a:picLocks noGrp="1" noChangeAspect="1"/>
          </p:cNvPicPr>
          <p:nvPr>
            <p:ph idx="1"/>
          </p:nvPr>
        </p:nvPicPr>
        <p:blipFill>
          <a:blip r:embed="rId2"/>
          <a:stretch>
            <a:fillRect/>
          </a:stretch>
        </p:blipFill>
        <p:spPr>
          <a:xfrm>
            <a:off x="2094586" y="1600200"/>
            <a:ext cx="4954828" cy="4876800"/>
          </a:xfrm>
          <a:prstGeom prst="rect">
            <a:avLst/>
          </a:prstGeom>
        </p:spPr>
      </p:pic>
    </p:spTree>
    <p:extLst>
      <p:ext uri="{BB962C8B-B14F-4D97-AF65-F5344CB8AC3E}">
        <p14:creationId xmlns:p14="http://schemas.microsoft.com/office/powerpoint/2010/main" val="381668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Sens éthique et </a:t>
            </a:r>
            <a:r>
              <a:rPr lang="fr-FR" err="1"/>
              <a:t>retaliation</a:t>
            </a:r>
            <a:r>
              <a:rPr lang="fr-FR"/>
              <a:t> du bébé</a:t>
            </a:r>
            <a:endParaRPr lang="fr-FR" sz="1800"/>
          </a:p>
        </p:txBody>
      </p:sp>
      <p:sp>
        <p:nvSpPr>
          <p:cNvPr id="3" name="Espace réservé du contenu 2"/>
          <p:cNvSpPr>
            <a:spLocks noGrp="1"/>
          </p:cNvSpPr>
          <p:nvPr>
            <p:ph idx="1"/>
          </p:nvPr>
        </p:nvSpPr>
        <p:spPr>
          <a:xfrm>
            <a:off x="257818" y="1689484"/>
            <a:ext cx="8724817" cy="4800600"/>
          </a:xfrm>
        </p:spPr>
        <p:txBody>
          <a:bodyPr>
            <a:normAutofit/>
          </a:bodyPr>
          <a:lstStyle/>
          <a:p>
            <a:r>
              <a:rPr lang="fr-FR" sz="2000"/>
              <a:t>A 8 mois préfèrent les agents qui expriment une activité prosociale et moins ceux qui ont une activité antisociale (</a:t>
            </a:r>
            <a:r>
              <a:rPr lang="fr-FR" sz="2000">
                <a:hlinkClick r:id="rId2"/>
              </a:rPr>
              <a:t>Hamlin et al., 2011</a:t>
            </a:r>
            <a:r>
              <a:rPr lang="fr-FR" sz="2000"/>
              <a:t>) </a:t>
            </a:r>
          </a:p>
          <a:p>
            <a:r>
              <a:rPr lang="fr-FR" sz="2000"/>
              <a:t>A 9 mois préfèrent ceux qui traitent bien ceux qui leur ressemblent et qui traitent mal ceux qui ne leur ressemblent pas (</a:t>
            </a:r>
            <a:r>
              <a:rPr lang="fr-FR" sz="2000">
                <a:hlinkClick r:id="rId3"/>
              </a:rPr>
              <a:t>Hamlin et al., 2013a</a:t>
            </a:r>
            <a:r>
              <a:rPr lang="fr-FR" sz="2000"/>
              <a:t>). </a:t>
            </a:r>
          </a:p>
        </p:txBody>
      </p:sp>
      <p:pic>
        <p:nvPicPr>
          <p:cNvPr id="5" name="Image 4" descr="fpsyg-05-00614-g0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136" y="3016419"/>
            <a:ext cx="5193792" cy="3639149"/>
          </a:xfrm>
          <a:prstGeom prst="rect">
            <a:avLst/>
          </a:prstGeom>
        </p:spPr>
      </p:pic>
    </p:spTree>
    <p:extLst>
      <p:ext uri="{BB962C8B-B14F-4D97-AF65-F5344CB8AC3E}">
        <p14:creationId xmlns:p14="http://schemas.microsoft.com/office/powerpoint/2010/main" val="1483618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27830" y="440903"/>
            <a:ext cx="8468743" cy="990600"/>
          </a:xfrm>
        </p:spPr>
        <p:txBody>
          <a:bodyPr>
            <a:normAutofit fontScale="90000"/>
          </a:bodyPr>
          <a:lstStyle/>
          <a:p>
            <a:pPr algn="ctr" eaLnBrk="1" hangingPunct="1"/>
            <a:r>
              <a:rPr lang="en-US">
                <a:latin typeface="Franklin Gothic Book" charset="0"/>
              </a:rPr>
              <a:t>Quelle </a:t>
            </a:r>
            <a:r>
              <a:rPr lang="en-US" err="1">
                <a:latin typeface="Franklin Gothic Book" charset="0"/>
              </a:rPr>
              <a:t>est</a:t>
            </a:r>
            <a:r>
              <a:rPr lang="en-US">
                <a:latin typeface="Franklin Gothic Book" charset="0"/>
              </a:rPr>
              <a:t> </a:t>
            </a:r>
            <a:r>
              <a:rPr lang="en-US" err="1">
                <a:latin typeface="Franklin Gothic Book" charset="0"/>
              </a:rPr>
              <a:t>l’émotion</a:t>
            </a:r>
            <a:r>
              <a:rPr lang="en-US">
                <a:latin typeface="Franklin Gothic Book" charset="0"/>
              </a:rPr>
              <a:t> </a:t>
            </a:r>
            <a:r>
              <a:rPr lang="en-US" err="1">
                <a:latin typeface="Franklin Gothic Book" charset="0"/>
              </a:rPr>
              <a:t>exprimée</a:t>
            </a:r>
            <a:r>
              <a:rPr lang="en-US">
                <a:latin typeface="Franklin Gothic Book" charset="0"/>
              </a:rPr>
              <a:t> </a:t>
            </a:r>
            <a:r>
              <a:rPr lang="en-US" err="1">
                <a:latin typeface="Franklin Gothic Book" charset="0"/>
              </a:rPr>
              <a:t>d’après</a:t>
            </a:r>
            <a:r>
              <a:rPr lang="en-US">
                <a:latin typeface="Franklin Gothic Book" charset="0"/>
              </a:rPr>
              <a:t> </a:t>
            </a:r>
            <a:r>
              <a:rPr lang="en-US" err="1">
                <a:latin typeface="Franklin Gothic Book" charset="0"/>
              </a:rPr>
              <a:t>vous</a:t>
            </a:r>
            <a:r>
              <a:rPr lang="en-US">
                <a:latin typeface="Franklin Gothic Book" charset="0"/>
              </a:rPr>
              <a:t> ? (</a:t>
            </a:r>
            <a:r>
              <a:rPr lang="en-US" err="1">
                <a:latin typeface="Franklin Gothic Book" charset="0"/>
              </a:rPr>
              <a:t>en</a:t>
            </a:r>
            <a:r>
              <a:rPr lang="en-US">
                <a:latin typeface="Franklin Gothic Book" charset="0"/>
              </a:rPr>
              <a:t> </a:t>
            </a:r>
            <a:r>
              <a:rPr lang="en-US" err="1">
                <a:latin typeface="Franklin Gothic Book" charset="0"/>
              </a:rPr>
              <a:t>anglais</a:t>
            </a:r>
            <a:r>
              <a:rPr lang="en-US">
                <a:latin typeface="Franklin Gothic Book" charset="0"/>
              </a:rPr>
              <a:t>)</a:t>
            </a: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447800"/>
            <a:ext cx="5240337" cy="4581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268" name="Rectangle 5"/>
          <p:cNvSpPr>
            <a:spLocks noChangeArrowheads="1"/>
          </p:cNvSpPr>
          <p:nvPr/>
        </p:nvSpPr>
        <p:spPr bwMode="auto">
          <a:xfrm>
            <a:off x="1565275" y="5715000"/>
            <a:ext cx="5140325" cy="425450"/>
          </a:xfrm>
          <a:prstGeom prst="rect">
            <a:avLst/>
          </a:prstGeom>
          <a:solidFill>
            <a:srgbClr val="FFFFFF"/>
          </a:solidFill>
          <a:ln w="9525">
            <a:solidFill>
              <a:srgbClr val="FFFFFF"/>
            </a:solidFill>
            <a:miter lim="800000"/>
            <a:headEnd/>
            <a:tailEnd/>
          </a:ln>
        </p:spPr>
        <p:txBody>
          <a:bodyPr wrap="none" anchor="ctr"/>
          <a:lstStyle/>
          <a:p>
            <a:endParaRPr lang="fr-FR"/>
          </a:p>
        </p:txBody>
      </p:sp>
      <p:sp>
        <p:nvSpPr>
          <p:cNvPr id="11269" name="Rectangle 6"/>
          <p:cNvSpPr>
            <a:spLocks noChangeArrowheads="1"/>
          </p:cNvSpPr>
          <p:nvPr/>
        </p:nvSpPr>
        <p:spPr bwMode="auto">
          <a:xfrm>
            <a:off x="2022475" y="3352800"/>
            <a:ext cx="5140325" cy="425450"/>
          </a:xfrm>
          <a:prstGeom prst="rect">
            <a:avLst/>
          </a:prstGeom>
          <a:solidFill>
            <a:srgbClr val="FFFFFF"/>
          </a:solidFill>
          <a:ln w="9525">
            <a:solidFill>
              <a:srgbClr val="FFFFFF"/>
            </a:solidFill>
            <a:miter lim="800000"/>
            <a:headEnd/>
            <a:tailEnd/>
          </a:ln>
        </p:spPr>
        <p:txBody>
          <a:bodyPr wrap="none" anchor="ctr"/>
          <a:lstStyle/>
          <a:p>
            <a:endParaRPr lang="fr-FR"/>
          </a:p>
        </p:txBody>
      </p:sp>
      <p:grpSp>
        <p:nvGrpSpPr>
          <p:cNvPr id="2" name="Group 7"/>
          <p:cNvGrpSpPr>
            <a:grpSpLocks/>
          </p:cNvGrpSpPr>
          <p:nvPr/>
        </p:nvGrpSpPr>
        <p:grpSpPr bwMode="auto">
          <a:xfrm>
            <a:off x="1958975" y="3352800"/>
            <a:ext cx="5051425" cy="2803525"/>
            <a:chOff x="793" y="2160"/>
            <a:chExt cx="3749" cy="2007"/>
          </a:xfrm>
        </p:grpSpPr>
        <p:sp>
          <p:nvSpPr>
            <p:cNvPr id="11271" name="Text Box 8"/>
            <p:cNvSpPr txBox="1">
              <a:spLocks noChangeArrowheads="1"/>
            </p:cNvSpPr>
            <p:nvPr/>
          </p:nvSpPr>
          <p:spPr bwMode="auto">
            <a:xfrm>
              <a:off x="2357" y="2160"/>
              <a:ext cx="715"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FEAR</a:t>
              </a:r>
            </a:p>
          </p:txBody>
        </p:sp>
        <p:sp>
          <p:nvSpPr>
            <p:cNvPr id="11272" name="Text Box 9"/>
            <p:cNvSpPr txBox="1">
              <a:spLocks noChangeArrowheads="1"/>
            </p:cNvSpPr>
            <p:nvPr/>
          </p:nvSpPr>
          <p:spPr bwMode="auto">
            <a:xfrm>
              <a:off x="3449" y="2160"/>
              <a:ext cx="1093"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DISGUST</a:t>
              </a:r>
            </a:p>
          </p:txBody>
        </p:sp>
        <p:sp>
          <p:nvSpPr>
            <p:cNvPr id="11273" name="Text Box 10"/>
            <p:cNvSpPr txBox="1">
              <a:spLocks noChangeArrowheads="1"/>
            </p:cNvSpPr>
            <p:nvPr/>
          </p:nvSpPr>
          <p:spPr bwMode="auto">
            <a:xfrm>
              <a:off x="793" y="2160"/>
              <a:ext cx="1204"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INTEREST</a:t>
              </a:r>
            </a:p>
          </p:txBody>
        </p:sp>
        <p:sp>
          <p:nvSpPr>
            <p:cNvPr id="11274" name="Text Box 11"/>
            <p:cNvSpPr txBox="1">
              <a:spLocks noChangeArrowheads="1"/>
            </p:cNvSpPr>
            <p:nvPr/>
          </p:nvSpPr>
          <p:spPr bwMode="auto">
            <a:xfrm>
              <a:off x="855" y="3840"/>
              <a:ext cx="9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ANGER</a:t>
              </a:r>
            </a:p>
          </p:txBody>
        </p:sp>
        <p:sp>
          <p:nvSpPr>
            <p:cNvPr id="11275" name="Text Box 12"/>
            <p:cNvSpPr txBox="1">
              <a:spLocks noChangeArrowheads="1"/>
            </p:cNvSpPr>
            <p:nvPr/>
          </p:nvSpPr>
          <p:spPr bwMode="auto">
            <a:xfrm>
              <a:off x="2097" y="3840"/>
              <a:ext cx="1144"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SADNESS</a:t>
              </a:r>
            </a:p>
          </p:txBody>
        </p:sp>
        <p:sp>
          <p:nvSpPr>
            <p:cNvPr id="11276" name="Text Box 13"/>
            <p:cNvSpPr txBox="1">
              <a:spLocks noChangeArrowheads="1"/>
            </p:cNvSpPr>
            <p:nvPr/>
          </p:nvSpPr>
          <p:spPr bwMode="auto">
            <a:xfrm>
              <a:off x="3707" y="3840"/>
              <a:ext cx="552"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291A10"/>
                  </a:solidFill>
                  <a:latin typeface="Times" charset="0"/>
                </a:rPr>
                <a:t>JOY</a:t>
              </a:r>
            </a:p>
          </p:txBody>
        </p:sp>
      </p:grpSp>
    </p:spTree>
    <p:extLst>
      <p:ext uri="{BB962C8B-B14F-4D97-AF65-F5344CB8AC3E}">
        <p14:creationId xmlns:p14="http://schemas.microsoft.com/office/powerpoint/2010/main" val="419048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p:txBody>
          <a:bodyPr>
            <a:normAutofit/>
          </a:bodyPr>
          <a:lstStyle/>
          <a:p>
            <a:r>
              <a:rPr lang="fr-FR" sz="3200"/>
              <a:t>Attribution implicite des états mentaux</a:t>
            </a:r>
            <a:br>
              <a:rPr lang="fr-FR" sz="3200"/>
            </a:br>
            <a:r>
              <a:rPr lang="fr-FR" sz="2000"/>
              <a:t>(</a:t>
            </a:r>
            <a:r>
              <a:rPr lang="fr-FR" sz="2000" err="1"/>
              <a:t>Nicolich</a:t>
            </a:r>
            <a:r>
              <a:rPr lang="fr-FR" sz="2000"/>
              <a:t>, 1977, </a:t>
            </a:r>
            <a:r>
              <a:rPr lang="fr-FR" sz="2000" err="1"/>
              <a:t>Luo</a:t>
            </a:r>
            <a:r>
              <a:rPr lang="fr-FR" sz="2000"/>
              <a:t> et </a:t>
            </a:r>
            <a:r>
              <a:rPr lang="fr-FR" sz="2000" err="1"/>
              <a:t>Baillargeon</a:t>
            </a:r>
            <a:r>
              <a:rPr lang="fr-FR" sz="2000"/>
              <a:t>, 2005)</a:t>
            </a:r>
          </a:p>
        </p:txBody>
      </p:sp>
      <p:sp>
        <p:nvSpPr>
          <p:cNvPr id="3" name="Espace réservé du contenu 2"/>
          <p:cNvSpPr>
            <a:spLocks noGrp="1"/>
          </p:cNvSpPr>
          <p:nvPr>
            <p:ph idx="1"/>
          </p:nvPr>
        </p:nvSpPr>
        <p:spPr>
          <a:xfrm>
            <a:off x="457200" y="1892808"/>
            <a:ext cx="7909560" cy="4718303"/>
          </a:xfrm>
        </p:spPr>
        <p:txBody>
          <a:bodyPr>
            <a:normAutofit fontScale="55000" lnSpcReduction="20000"/>
          </a:bodyPr>
          <a:lstStyle/>
          <a:p>
            <a:r>
              <a:rPr lang="fr-FR" sz="4400">
                <a:solidFill>
                  <a:srgbClr val="FF0000"/>
                </a:solidFill>
              </a:rPr>
              <a:t>Attribution de motivation</a:t>
            </a:r>
          </a:p>
          <a:p>
            <a:pPr lvl="1"/>
            <a:r>
              <a:rPr lang="fr-FR" sz="4400"/>
              <a:t>Vers 5 mois: attribution à l’agent une préférence pour un objet qui a été saisi plusieurs fois</a:t>
            </a:r>
          </a:p>
          <a:p>
            <a:pPr lvl="1"/>
            <a:endParaRPr lang="fr-FR" sz="4400"/>
          </a:p>
          <a:p>
            <a:r>
              <a:rPr lang="fr-FR" sz="4400">
                <a:solidFill>
                  <a:srgbClr val="FF0000"/>
                </a:solidFill>
              </a:rPr>
              <a:t>Pré-théorie de l’esprit</a:t>
            </a:r>
          </a:p>
          <a:p>
            <a:pPr lvl="1"/>
            <a:r>
              <a:rPr lang="fr-FR" sz="4400"/>
              <a:t>Dès 6 mois: adapte la présentation d’un objet en fonction de la position d’un adulte pour qu’il puisse le regarder (niveau 1) puis reconnaître que le même objet peut être perçu de deux manières différentes à partir de deux positions différentes (niveau 2)</a:t>
            </a:r>
          </a:p>
          <a:p>
            <a:pPr marL="201168" lvl="1" indent="0">
              <a:buNone/>
            </a:pPr>
            <a:endParaRPr lang="fr-FR" sz="4400"/>
          </a:p>
          <a:p>
            <a:r>
              <a:rPr lang="fr-FR" sz="4400">
                <a:solidFill>
                  <a:srgbClr val="FF0000"/>
                </a:solidFill>
              </a:rPr>
              <a:t>Tromperie  et Jeu de faire semblant </a:t>
            </a:r>
            <a:r>
              <a:rPr lang="fr-FR" sz="4400"/>
              <a:t>se développent entre 9 et 24 mois </a:t>
            </a:r>
          </a:p>
          <a:p>
            <a:pPr marL="457200" lvl="1" indent="0">
              <a:buNone/>
            </a:pPr>
            <a:endParaRPr lang="fr-FR"/>
          </a:p>
          <a:p>
            <a:endParaRPr lang="fr-FR"/>
          </a:p>
        </p:txBody>
      </p:sp>
    </p:spTree>
    <p:extLst>
      <p:ext uri="{BB962C8B-B14F-4D97-AF65-F5344CB8AC3E}">
        <p14:creationId xmlns:p14="http://schemas.microsoft.com/office/powerpoint/2010/main" val="41330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fr-FR" sz="2800">
                <a:solidFill>
                  <a:schemeClr val="accent2"/>
                </a:solidFill>
              </a:rPr>
              <a:t>STILL FACE</a:t>
            </a:r>
          </a:p>
        </p:txBody>
      </p:sp>
      <p:sp>
        <p:nvSpPr>
          <p:cNvPr id="22531" name="Rectangle 3"/>
          <p:cNvSpPr>
            <a:spLocks noGrp="1" noChangeArrowheads="1"/>
          </p:cNvSpPr>
          <p:nvPr>
            <p:ph type="body" idx="4294967295"/>
          </p:nvPr>
        </p:nvSpPr>
        <p:spPr>
          <a:xfrm>
            <a:off x="0" y="1600200"/>
            <a:ext cx="5286375" cy="4986338"/>
          </a:xfrm>
        </p:spPr>
        <p:txBody>
          <a:bodyPr/>
          <a:lstStyle/>
          <a:p>
            <a:pPr defTabSz="914400" eaLnBrk="1" hangingPunct="1">
              <a:lnSpc>
                <a:spcPct val="80000"/>
              </a:lnSpc>
              <a:buNone/>
            </a:pPr>
            <a:r>
              <a:rPr lang="fr-FR" sz="2000">
                <a:solidFill>
                  <a:srgbClr val="FF0000"/>
                </a:solidFill>
              </a:rPr>
              <a:t>« paradigme du </a:t>
            </a:r>
            <a:r>
              <a:rPr lang="fr-FR" sz="2000" err="1">
                <a:solidFill>
                  <a:srgbClr val="FF0000"/>
                </a:solidFill>
              </a:rPr>
              <a:t>still</a:t>
            </a:r>
            <a:r>
              <a:rPr lang="fr-FR" sz="2000">
                <a:solidFill>
                  <a:srgbClr val="FF0000"/>
                </a:solidFill>
              </a:rPr>
              <a:t>-face »</a:t>
            </a:r>
            <a:endParaRPr lang="fr-FR" sz="2800">
              <a:solidFill>
                <a:srgbClr val="FF0000"/>
              </a:solidFill>
            </a:endParaRPr>
          </a:p>
          <a:p>
            <a:pPr defTabSz="914400" eaLnBrk="1" hangingPunct="1">
              <a:lnSpc>
                <a:spcPct val="80000"/>
              </a:lnSpc>
              <a:buNone/>
            </a:pPr>
            <a:endParaRPr lang="fr-FR" sz="2800"/>
          </a:p>
          <a:p>
            <a:pPr defTabSz="914400" eaLnBrk="1" hangingPunct="1">
              <a:lnSpc>
                <a:spcPct val="80000"/>
              </a:lnSpc>
              <a:buNone/>
            </a:pPr>
            <a:endParaRPr lang="fr-FR" sz="2800"/>
          </a:p>
        </p:txBody>
      </p:sp>
      <p:pic>
        <p:nvPicPr>
          <p:cNvPr id="2" name="Image 1" descr="1 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80"/>
            <a:ext cx="3881229" cy="2910922"/>
          </a:xfrm>
          <a:prstGeom prst="rect">
            <a:avLst/>
          </a:prstGeom>
        </p:spPr>
      </p:pic>
      <p:pic>
        <p:nvPicPr>
          <p:cNvPr id="5" name="Image 4" descr="2 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283" y="4427218"/>
            <a:ext cx="4183717" cy="2353341"/>
          </a:xfrm>
          <a:prstGeom prst="rect">
            <a:avLst/>
          </a:prstGeom>
        </p:spPr>
      </p:pic>
      <p:pic>
        <p:nvPicPr>
          <p:cNvPr id="6" name="Image 5" descr="3 hqdefa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449" y="2188305"/>
            <a:ext cx="3981120" cy="2985840"/>
          </a:xfrm>
          <a:prstGeom prst="rect">
            <a:avLst/>
          </a:prstGeom>
        </p:spPr>
      </p:pic>
      <p:sp>
        <p:nvSpPr>
          <p:cNvPr id="7" name="ZoneTexte 6"/>
          <p:cNvSpPr txBox="1"/>
          <p:nvPr/>
        </p:nvSpPr>
        <p:spPr>
          <a:xfrm>
            <a:off x="5667617" y="1339200"/>
            <a:ext cx="2092978" cy="369332"/>
          </a:xfrm>
          <a:prstGeom prst="rect">
            <a:avLst/>
          </a:prstGeom>
          <a:noFill/>
        </p:spPr>
        <p:txBody>
          <a:bodyPr wrap="none" rtlCol="0">
            <a:spAutoFit/>
          </a:bodyPr>
          <a:lstStyle/>
          <a:p>
            <a:r>
              <a:rPr lang="fr-FR"/>
              <a:t>STILL FACE (TRONIK)</a:t>
            </a:r>
          </a:p>
        </p:txBody>
      </p:sp>
    </p:spTree>
    <p:extLst>
      <p:ext uri="{BB962C8B-B14F-4D97-AF65-F5344CB8AC3E}">
        <p14:creationId xmlns:p14="http://schemas.microsoft.com/office/powerpoint/2010/main" val="36789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685800" y="609600"/>
            <a:ext cx="7772400" cy="1143000"/>
          </a:xfrm>
          <a:prstGeom prst="rect">
            <a:avLst/>
          </a:prstGeom>
          <a:noFill/>
          <a:ln w="9525">
            <a:noFill/>
            <a:round/>
            <a:headEnd/>
            <a:tailEnd/>
          </a:ln>
        </p:spPr>
        <p:txBody>
          <a:bodyPr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a:solidFill>
                  <a:srgbClr val="FFFFFF"/>
                </a:solidFill>
                <a:latin typeface="Calibri" pitchFamily="34" charset="0"/>
              </a:rPr>
              <a:t>Objectivation : Référence sociale et besoin d’attention </a:t>
            </a:r>
          </a:p>
        </p:txBody>
      </p:sp>
      <p:grpSp>
        <p:nvGrpSpPr>
          <p:cNvPr id="24578" name="Group 2"/>
          <p:cNvGrpSpPr>
            <a:grpSpLocks/>
          </p:cNvGrpSpPr>
          <p:nvPr/>
        </p:nvGrpSpPr>
        <p:grpSpPr bwMode="auto">
          <a:xfrm>
            <a:off x="1049338" y="1981200"/>
            <a:ext cx="7040562" cy="4111625"/>
            <a:chOff x="661" y="1248"/>
            <a:chExt cx="4435" cy="2590"/>
          </a:xfrm>
        </p:grpSpPr>
        <p:pic>
          <p:nvPicPr>
            <p:cNvPr id="24579" name="Picture 3"/>
            <p:cNvPicPr>
              <a:picLocks noChangeAspect="1" noChangeArrowheads="1"/>
            </p:cNvPicPr>
            <p:nvPr/>
          </p:nvPicPr>
          <p:blipFill>
            <a:blip r:embed="rId3"/>
            <a:srcRect/>
            <a:stretch>
              <a:fillRect/>
            </a:stretch>
          </p:blipFill>
          <p:spPr bwMode="auto">
            <a:xfrm>
              <a:off x="661" y="1248"/>
              <a:ext cx="4436" cy="2591"/>
            </a:xfrm>
            <a:prstGeom prst="rect">
              <a:avLst/>
            </a:prstGeom>
            <a:noFill/>
            <a:ln w="9525">
              <a:noFill/>
              <a:round/>
              <a:headEnd/>
              <a:tailEnd/>
            </a:ln>
          </p:spPr>
        </p:pic>
        <p:sp>
          <p:nvSpPr>
            <p:cNvPr id="24580" name="Text Box 4"/>
            <p:cNvSpPr txBox="1">
              <a:spLocks noChangeArrowheads="1"/>
            </p:cNvSpPr>
            <p:nvPr/>
          </p:nvSpPr>
          <p:spPr bwMode="auto">
            <a:xfrm>
              <a:off x="661" y="1248"/>
              <a:ext cx="4436" cy="2591"/>
            </a:xfrm>
            <a:prstGeom prst="rect">
              <a:avLst/>
            </a:prstGeom>
            <a:noFill/>
            <a:ln w="9525">
              <a:noFill/>
              <a:round/>
              <a:headEnd/>
              <a:tailEnd/>
            </a:ln>
          </p:spPr>
          <p:txBody>
            <a:bodyPr wrap="none" anchor="ctr"/>
            <a:lstStyle/>
            <a:p>
              <a:endParaRPr lang="fr-FR">
                <a:latin typeface="Calibri" pitchFamily="34" charset="0"/>
              </a:endParaRPr>
            </a:p>
          </p:txBody>
        </p:sp>
      </p:grpSp>
    </p:spTree>
    <p:extLst>
      <p:ext uri="{BB962C8B-B14F-4D97-AF65-F5344CB8AC3E}">
        <p14:creationId xmlns:p14="http://schemas.microsoft.com/office/powerpoint/2010/main" val="6837160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body" sz="half" idx="1"/>
          </p:nvPr>
        </p:nvSpPr>
        <p:spPr>
          <a:xfrm>
            <a:off x="5358184" y="4675984"/>
            <a:ext cx="3962381" cy="1217353"/>
          </a:xfrm>
        </p:spPr>
        <p:txBody>
          <a:bodyPr>
            <a:normAutofit/>
          </a:bodyPr>
          <a:lstStyle/>
          <a:p>
            <a:pPr eaLnBrk="1" hangingPunct="1">
              <a:buSzPct val="70000"/>
              <a:buFont typeface="Wingdings" pitchFamily="2" charset="2"/>
              <a:buChar char="v"/>
            </a:pPr>
            <a:r>
              <a:rPr lang="en-US" sz="2400" dirty="0">
                <a:ea typeface="ＭＳ Ｐゴシック" charset="0"/>
              </a:rPr>
              <a:t>A </a:t>
            </a:r>
            <a:r>
              <a:rPr lang="en-US" sz="2400" dirty="0" err="1">
                <a:ea typeface="ＭＳ Ｐゴシック" charset="0"/>
              </a:rPr>
              <a:t>l’âge</a:t>
            </a:r>
            <a:r>
              <a:rPr lang="en-US" sz="2400">
                <a:ea typeface="ＭＳ Ｐゴシック" charset="0"/>
              </a:rPr>
              <a:t> de 6 </a:t>
            </a:r>
            <a:r>
              <a:rPr lang="en-US" sz="2400" err="1">
                <a:ea typeface="ＭＳ Ｐゴシック" charset="0"/>
              </a:rPr>
              <a:t>ans</a:t>
            </a:r>
            <a:r>
              <a:rPr lang="en-US" sz="2400">
                <a:ea typeface="ＭＳ Ｐゴシック" charset="0"/>
              </a:rPr>
              <a:t> 95% de la </a:t>
            </a:r>
            <a:r>
              <a:rPr lang="en-US" sz="2400" err="1">
                <a:ea typeface="ＭＳ Ｐゴシック" charset="0"/>
              </a:rPr>
              <a:t>taille</a:t>
            </a:r>
            <a:r>
              <a:rPr lang="en-US" sz="2400">
                <a:ea typeface="ＭＳ Ｐゴシック" charset="0"/>
              </a:rPr>
              <a:t> de </a:t>
            </a:r>
            <a:r>
              <a:rPr lang="en-US" sz="2400" err="1">
                <a:ea typeface="ＭＳ Ｐゴシック" charset="0"/>
              </a:rPr>
              <a:t>l’adulte</a:t>
            </a:r>
            <a:r>
              <a:rPr lang="en-US" sz="1600">
                <a:ea typeface="ＭＳ Ｐゴシック" charset="0"/>
              </a:rPr>
              <a:t> (</a:t>
            </a:r>
            <a:r>
              <a:rPr lang="en-US" sz="1600" err="1">
                <a:ea typeface="ＭＳ Ｐゴシック" charset="0"/>
              </a:rPr>
              <a:t>Giedd</a:t>
            </a:r>
            <a:r>
              <a:rPr lang="en-US" sz="1600">
                <a:ea typeface="ＭＳ Ｐゴシック" charset="0"/>
              </a:rPr>
              <a:t>, 2008)</a:t>
            </a:r>
          </a:p>
        </p:txBody>
      </p:sp>
      <p:pic>
        <p:nvPicPr>
          <p:cNvPr id="22532"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58184" y="1533220"/>
            <a:ext cx="3628698" cy="2721934"/>
          </a:xfrm>
          <a:noFill/>
        </p:spPr>
      </p:pic>
      <p:sp>
        <p:nvSpPr>
          <p:cNvPr id="9" name="Rectangle 2"/>
          <p:cNvSpPr>
            <a:spLocks noGrp="1"/>
          </p:cNvSpPr>
          <p:nvPr>
            <p:ph type="title"/>
          </p:nvPr>
        </p:nvSpPr>
        <p:spPr>
          <a:xfrm>
            <a:off x="0" y="332656"/>
            <a:ext cx="9144000" cy="504056"/>
          </a:xfrm>
        </p:spPr>
        <p:txBody>
          <a:bodyPr>
            <a:noAutofit/>
          </a:bodyPr>
          <a:lstStyle/>
          <a:p>
            <a:pPr algn="ctr" eaLnBrk="1" hangingPunct="1"/>
            <a:r>
              <a:rPr lang="en-US" sz="2800" b="1">
                <a:ea typeface="ＭＳ Ｐゴシック" charset="0"/>
              </a:rPr>
              <a:t>Volume cerebral et </a:t>
            </a:r>
            <a:r>
              <a:rPr lang="en-US" sz="2800" b="1" err="1">
                <a:ea typeface="ＭＳ Ｐゴシック" charset="0"/>
              </a:rPr>
              <a:t>néoténie</a:t>
            </a:r>
            <a:endParaRPr lang="en-US" sz="2800" b="1">
              <a:ea typeface="ＭＳ Ｐゴシック" charset="0"/>
            </a:endParaRPr>
          </a:p>
        </p:txBody>
      </p:sp>
      <p:sp>
        <p:nvSpPr>
          <p:cNvPr id="2" name="ZoneTexte 1">
            <a:extLst>
              <a:ext uri="{FF2B5EF4-FFF2-40B4-BE49-F238E27FC236}">
                <a16:creationId xmlns:a16="http://schemas.microsoft.com/office/drawing/2014/main" id="{31E53FA1-3875-E24E-9099-09011C6539BA}"/>
              </a:ext>
            </a:extLst>
          </p:cNvPr>
          <p:cNvSpPr txBox="1"/>
          <p:nvPr/>
        </p:nvSpPr>
        <p:spPr>
          <a:xfrm>
            <a:off x="1573619" y="3253563"/>
            <a:ext cx="184731" cy="369332"/>
          </a:xfrm>
          <a:prstGeom prst="rect">
            <a:avLst/>
          </a:prstGeom>
          <a:noFill/>
        </p:spPr>
        <p:txBody>
          <a:bodyPr wrap="none" rtlCol="0">
            <a:spAutoFit/>
          </a:bodyPr>
          <a:lstStyle/>
          <a:p>
            <a:endParaRPr lang="fr-FR"/>
          </a:p>
        </p:txBody>
      </p:sp>
      <p:pic>
        <p:nvPicPr>
          <p:cNvPr id="6" name="Image 5">
            <a:extLst>
              <a:ext uri="{FF2B5EF4-FFF2-40B4-BE49-F238E27FC236}">
                <a16:creationId xmlns:a16="http://schemas.microsoft.com/office/drawing/2014/main" id="{DCCCC7B8-1D6C-F14E-9C0B-8543D7314626}"/>
              </a:ext>
            </a:extLst>
          </p:cNvPr>
          <p:cNvPicPr>
            <a:picLocks noChangeAspect="1"/>
          </p:cNvPicPr>
          <p:nvPr/>
        </p:nvPicPr>
        <p:blipFill>
          <a:blip r:embed="rId4"/>
          <a:stretch>
            <a:fillRect/>
          </a:stretch>
        </p:blipFill>
        <p:spPr>
          <a:xfrm>
            <a:off x="-1" y="1533219"/>
            <a:ext cx="5167423" cy="4368087"/>
          </a:xfrm>
          <a:prstGeom prst="rect">
            <a:avLst/>
          </a:prstGeom>
        </p:spPr>
      </p:pic>
    </p:spTree>
    <p:extLst>
      <p:ext uri="{BB962C8B-B14F-4D97-AF65-F5344CB8AC3E}">
        <p14:creationId xmlns:p14="http://schemas.microsoft.com/office/powerpoint/2010/main" val="404811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75C36-78A2-0E4B-B998-15F3FC1976CD}"/>
              </a:ext>
            </a:extLst>
          </p:cNvPr>
          <p:cNvSpPr>
            <a:spLocks noGrp="1"/>
          </p:cNvSpPr>
          <p:nvPr>
            <p:ph type="title"/>
          </p:nvPr>
        </p:nvSpPr>
        <p:spPr/>
        <p:txBody>
          <a:bodyPr/>
          <a:lstStyle/>
          <a:p>
            <a:r>
              <a:rPr lang="fr-FR"/>
              <a:t>Plaisir et neurosciences</a:t>
            </a:r>
          </a:p>
        </p:txBody>
      </p:sp>
      <p:sp>
        <p:nvSpPr>
          <p:cNvPr id="3" name="Espace réservé du contenu 2">
            <a:extLst>
              <a:ext uri="{FF2B5EF4-FFF2-40B4-BE49-F238E27FC236}">
                <a16:creationId xmlns:a16="http://schemas.microsoft.com/office/drawing/2014/main" id="{60DE567B-A4F9-1146-B388-D64839DB59AC}"/>
              </a:ext>
            </a:extLst>
          </p:cNvPr>
          <p:cNvSpPr>
            <a:spLocks noGrp="1"/>
          </p:cNvSpPr>
          <p:nvPr>
            <p:ph idx="1"/>
          </p:nvPr>
        </p:nvSpPr>
        <p:spPr/>
        <p:txBody>
          <a:bodyPr>
            <a:normAutofit/>
          </a:bodyPr>
          <a:lstStyle/>
          <a:p>
            <a:pPr algn="just"/>
            <a:r>
              <a:rPr lang="fr-FR"/>
              <a:t>Les réseaux cérébraux activés par le plaisir sont très dispersés. Des preuves convaincantes de la causalité du plaisir n'ont été trouvées que pour quelques « points chauds hédoniques » dans les structures sous-corticales: ils sont stimulés en particulier par des opioïdes, des </a:t>
            </a:r>
            <a:r>
              <a:rPr lang="fr-FR" err="1"/>
              <a:t>endocannabinoïdes</a:t>
            </a:r>
            <a:r>
              <a:rPr lang="fr-FR"/>
              <a:t> ou d'autres modulateurs neurochimiques</a:t>
            </a:r>
          </a:p>
          <a:p>
            <a:pPr algn="just"/>
            <a:endParaRPr lang="fr-FR"/>
          </a:p>
        </p:txBody>
      </p:sp>
      <p:pic>
        <p:nvPicPr>
          <p:cNvPr id="5" name="Image 4">
            <a:extLst>
              <a:ext uri="{FF2B5EF4-FFF2-40B4-BE49-F238E27FC236}">
                <a16:creationId xmlns:a16="http://schemas.microsoft.com/office/drawing/2014/main" id="{7D692784-3A79-D247-89FB-09C37CAD1D02}"/>
              </a:ext>
            </a:extLst>
          </p:cNvPr>
          <p:cNvPicPr>
            <a:picLocks noChangeAspect="1"/>
          </p:cNvPicPr>
          <p:nvPr/>
        </p:nvPicPr>
        <p:blipFill>
          <a:blip r:embed="rId2"/>
          <a:stretch>
            <a:fillRect/>
          </a:stretch>
        </p:blipFill>
        <p:spPr>
          <a:xfrm>
            <a:off x="4955411" y="4098664"/>
            <a:ext cx="2513757" cy="2378336"/>
          </a:xfrm>
          <a:prstGeom prst="rect">
            <a:avLst/>
          </a:prstGeom>
        </p:spPr>
      </p:pic>
      <p:pic>
        <p:nvPicPr>
          <p:cNvPr id="1025" name="Picture 1" descr="a_suj_1_ovr">
            <a:extLst>
              <a:ext uri="{FF2B5EF4-FFF2-40B4-BE49-F238E27FC236}">
                <a16:creationId xmlns:a16="http://schemas.microsoft.com/office/drawing/2014/main" id="{F77DBEC8-EA2A-2D43-84BB-B83BB2B5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7500" cy="31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0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6"/>
          <p:cNvSpPr txBox="1">
            <a:spLocks noGrp="1" noChangeArrowheads="1"/>
          </p:cNvSpPr>
          <p:nvPr/>
        </p:nvSpPr>
        <p:spPr bwMode="auto">
          <a:xfrm>
            <a:off x="7924800" y="6356350"/>
            <a:ext cx="762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0B875AFB-6CF8-5449-9E83-B74B8B67CCA6}" type="slidenum">
              <a:rPr lang="en-US" sz="1200">
                <a:solidFill>
                  <a:srgbClr val="045C75"/>
                </a:solidFill>
                <a:latin typeface="Constantia" charset="0"/>
                <a:ea typeface="ＭＳ Ｐゴシック" charset="0"/>
                <a:cs typeface="ＭＳ Ｐゴシック" charset="0"/>
              </a:rPr>
              <a:pPr algn="r" eaLnBrk="1" hangingPunct="1"/>
              <a:t>21</a:t>
            </a:fld>
            <a:endParaRPr lang="en-US" sz="1200">
              <a:solidFill>
                <a:srgbClr val="045C75"/>
              </a:solidFill>
              <a:latin typeface="Constantia" charset="0"/>
              <a:ea typeface="ＭＳ Ｐゴシック" charset="0"/>
              <a:cs typeface="ＭＳ Ｐゴシック" charset="0"/>
            </a:endParaRPr>
          </a:p>
        </p:txBody>
      </p:sp>
      <p:sp>
        <p:nvSpPr>
          <p:cNvPr id="314371" name="AutoShape 2"/>
          <p:cNvSpPr>
            <a:spLocks noGrp="1" noChangeArrowheads="1"/>
          </p:cNvSpPr>
          <p:nvPr>
            <p:ph type="title" idx="4294967295"/>
          </p:nvPr>
        </p:nvSpPr>
        <p:spPr>
          <a:prstGeom prst="roundRect">
            <a:avLst>
              <a:gd name="adj" fmla="val 21667"/>
            </a:avLst>
          </a:prstGeom>
        </p:spPr>
        <p:txBody>
          <a:bodyPr lIns="0" rIns="0" bIns="0"/>
          <a:lstStyle/>
          <a:p>
            <a:pPr eaLnBrk="1" hangingPunct="1">
              <a:defRPr/>
            </a:pPr>
            <a:r>
              <a:rPr lang="en-US" sz="2700" err="1">
                <a:latin typeface="Microsoft Sans Serif" charset="0"/>
              </a:rPr>
              <a:t>Répondre</a:t>
            </a:r>
            <a:r>
              <a:rPr lang="en-US" sz="2700">
                <a:latin typeface="Microsoft Sans Serif" charset="0"/>
              </a:rPr>
              <a:t>:</a:t>
            </a:r>
          </a:p>
        </p:txBody>
      </p:sp>
      <p:sp>
        <p:nvSpPr>
          <p:cNvPr id="314372" name="Rectangle 3"/>
          <p:cNvSpPr>
            <a:spLocks noGrp="1" noChangeArrowheads="1"/>
          </p:cNvSpPr>
          <p:nvPr>
            <p:ph type="body" sz="half" idx="4294967295"/>
          </p:nvPr>
        </p:nvSpPr>
        <p:spPr>
          <a:xfrm>
            <a:off x="457200" y="1600200"/>
            <a:ext cx="3581400" cy="4525963"/>
          </a:xfrm>
        </p:spPr>
        <p:txBody>
          <a:bodyPr/>
          <a:lstStyle/>
          <a:p>
            <a:pPr marL="273050" indent="-273050" eaLnBrk="1" hangingPunct="1">
              <a:defRPr/>
            </a:pPr>
            <a:r>
              <a:rPr lang="en-US" err="1">
                <a:latin typeface="Microsoft Sans Serif" charset="0"/>
              </a:rPr>
              <a:t>Quand</a:t>
            </a:r>
            <a:r>
              <a:rPr lang="en-US">
                <a:latin typeface="Microsoft Sans Serif" charset="0"/>
              </a:rPr>
              <a:t> </a:t>
            </a:r>
            <a:r>
              <a:rPr lang="en-US" err="1">
                <a:latin typeface="Microsoft Sans Serif" charset="0"/>
              </a:rPr>
              <a:t>une</a:t>
            </a:r>
            <a:r>
              <a:rPr lang="en-US">
                <a:latin typeface="Microsoft Sans Serif" charset="0"/>
              </a:rPr>
              <a:t> </a:t>
            </a:r>
            <a:r>
              <a:rPr lang="en-US" err="1">
                <a:latin typeface="Microsoft Sans Serif" charset="0"/>
              </a:rPr>
              <a:t>mére</a:t>
            </a:r>
            <a:r>
              <a:rPr lang="en-US">
                <a:latin typeface="Microsoft Sans Serif" charset="0"/>
              </a:rPr>
              <a:t> </a:t>
            </a:r>
            <a:r>
              <a:rPr lang="en-US" err="1">
                <a:latin typeface="Microsoft Sans Serif" charset="0"/>
              </a:rPr>
              <a:t>répond</a:t>
            </a:r>
            <a:r>
              <a:rPr lang="en-US">
                <a:latin typeface="Microsoft Sans Serif" charset="0"/>
              </a:rPr>
              <a:t> </a:t>
            </a:r>
            <a:r>
              <a:rPr lang="en-US" err="1">
                <a:latin typeface="Microsoft Sans Serif" charset="0"/>
              </a:rPr>
              <a:t>dans</a:t>
            </a:r>
            <a:r>
              <a:rPr lang="en-US">
                <a:latin typeface="Microsoft Sans Serif" charset="0"/>
              </a:rPr>
              <a:t> les 90 </a:t>
            </a:r>
            <a:r>
              <a:rPr lang="en-US" err="1">
                <a:latin typeface="Microsoft Sans Serif" charset="0"/>
              </a:rPr>
              <a:t>secondes</a:t>
            </a:r>
            <a:r>
              <a:rPr lang="en-US">
                <a:latin typeface="Microsoft Sans Serif" charset="0"/>
              </a:rPr>
              <a:t> la </a:t>
            </a:r>
            <a:r>
              <a:rPr lang="en-US" err="1">
                <a:latin typeface="Microsoft Sans Serif" charset="0"/>
              </a:rPr>
              <a:t>plupart</a:t>
            </a:r>
            <a:r>
              <a:rPr lang="en-US">
                <a:latin typeface="Microsoft Sans Serif" charset="0"/>
              </a:rPr>
              <a:t> des enfants </a:t>
            </a:r>
            <a:r>
              <a:rPr lang="en-US" err="1">
                <a:latin typeface="Microsoft Sans Serif" charset="0"/>
              </a:rPr>
              <a:t>cessent</a:t>
            </a:r>
            <a:r>
              <a:rPr lang="en-US">
                <a:latin typeface="Microsoft Sans Serif" charset="0"/>
              </a:rPr>
              <a:t> </a:t>
            </a:r>
            <a:r>
              <a:rPr lang="en-US" err="1">
                <a:latin typeface="Microsoft Sans Serif" charset="0"/>
              </a:rPr>
              <a:t>presque</a:t>
            </a:r>
            <a:r>
              <a:rPr lang="en-US">
                <a:latin typeface="Microsoft Sans Serif" charset="0"/>
              </a:rPr>
              <a:t> </a:t>
            </a:r>
            <a:r>
              <a:rPr lang="en-US" err="1">
                <a:latin typeface="Microsoft Sans Serif" charset="0"/>
              </a:rPr>
              <a:t>immediatement</a:t>
            </a:r>
            <a:r>
              <a:rPr lang="en-US">
                <a:latin typeface="Microsoft Sans Serif" charset="0"/>
              </a:rPr>
              <a:t> de </a:t>
            </a:r>
            <a:r>
              <a:rPr lang="en-US" err="1">
                <a:latin typeface="Microsoft Sans Serif" charset="0"/>
              </a:rPr>
              <a:t>pleurer</a:t>
            </a:r>
            <a:r>
              <a:rPr lang="en-US">
                <a:latin typeface="Microsoft Sans Serif" charset="0"/>
              </a:rPr>
              <a:t>. </a:t>
            </a:r>
          </a:p>
        </p:txBody>
      </p:sp>
      <p:sp>
        <p:nvSpPr>
          <p:cNvPr id="314373" name="Rectangle 4"/>
          <p:cNvSpPr>
            <a:spLocks noGrp="1" noChangeArrowheads="1"/>
          </p:cNvSpPr>
          <p:nvPr>
            <p:ph type="body" sz="half" idx="4294967295"/>
          </p:nvPr>
        </p:nvSpPr>
        <p:spPr>
          <a:xfrm>
            <a:off x="4648200" y="1600200"/>
            <a:ext cx="4038600" cy="4525963"/>
          </a:xfrm>
        </p:spPr>
        <p:txBody>
          <a:bodyPr/>
          <a:lstStyle/>
          <a:p>
            <a:pPr marL="273050" indent="-273050" eaLnBrk="1" hangingPunct="1">
              <a:defRPr/>
            </a:pPr>
            <a:endParaRPr lang="fr-FR" sz="2900"/>
          </a:p>
        </p:txBody>
      </p:sp>
      <p:sp>
        <p:nvSpPr>
          <p:cNvPr id="38917" name="Rectangle 6"/>
          <p:cNvSpPr>
            <a:spLocks noChangeArrowheads="1"/>
          </p:cNvSpPr>
          <p:nvPr/>
        </p:nvSpPr>
        <p:spPr bwMode="auto">
          <a:xfrm>
            <a:off x="228600" y="5867400"/>
            <a:ext cx="50990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sz="1800">
                <a:latin typeface="Microsoft Sans Serif" charset="0"/>
              </a:rPr>
              <a:t>Thoman, </a:t>
            </a:r>
            <a:r>
              <a:rPr lang="en-US" sz="1800" i="1">
                <a:latin typeface="Microsoft Sans Serif" charset="0"/>
              </a:rPr>
              <a:t>Aberrant Development in Infancy,</a:t>
            </a:r>
            <a:r>
              <a:rPr lang="en-US" sz="1800">
                <a:latin typeface="Microsoft Sans Serif" charset="0"/>
              </a:rPr>
              <a:t> 1975</a:t>
            </a:r>
          </a:p>
        </p:txBody>
      </p:sp>
      <p:pic>
        <p:nvPicPr>
          <p:cNvPr id="38918" name="Content Placeholder 5"/>
          <p:cNvPicPr>
            <a:picLocks noChangeAspect="1"/>
          </p:cNvPicPr>
          <p:nvPr/>
        </p:nvPicPr>
        <p:blipFill>
          <a:blip r:embed="rId3">
            <a:extLst>
              <a:ext uri="{28A0092B-C50C-407E-A947-70E740481C1C}">
                <a14:useLocalDpi xmlns:a14="http://schemas.microsoft.com/office/drawing/2010/main" val="0"/>
              </a:ext>
            </a:extLst>
          </a:blip>
          <a:srcRect t="-35663" b="-35663"/>
          <a:stretch>
            <a:fillRect/>
          </a:stretch>
        </p:blipFill>
        <p:spPr bwMode="auto">
          <a:xfrm>
            <a:off x="4191000" y="381000"/>
            <a:ext cx="47244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54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79BDDFD-A0F0-794F-90E6-79FE8D29DE18}"/>
              </a:ext>
            </a:extLst>
          </p:cNvPr>
          <p:cNvPicPr>
            <a:picLocks noChangeAspect="1"/>
          </p:cNvPicPr>
          <p:nvPr/>
        </p:nvPicPr>
        <p:blipFill>
          <a:blip r:embed="rId3"/>
          <a:stretch>
            <a:fillRect/>
          </a:stretch>
        </p:blipFill>
        <p:spPr>
          <a:xfrm>
            <a:off x="2850697" y="2108498"/>
            <a:ext cx="4534551" cy="4566621"/>
          </a:xfrm>
          <a:prstGeom prst="rect">
            <a:avLst/>
          </a:prstGeom>
        </p:spPr>
      </p:pic>
      <p:sp>
        <p:nvSpPr>
          <p:cNvPr id="8" name="ZoneTexte 7">
            <a:extLst>
              <a:ext uri="{FF2B5EF4-FFF2-40B4-BE49-F238E27FC236}">
                <a16:creationId xmlns:a16="http://schemas.microsoft.com/office/drawing/2014/main" id="{2B029DFE-15FB-304D-A411-BCA60C32F442}"/>
              </a:ext>
            </a:extLst>
          </p:cNvPr>
          <p:cNvSpPr txBox="1"/>
          <p:nvPr/>
        </p:nvSpPr>
        <p:spPr>
          <a:xfrm>
            <a:off x="75580" y="462330"/>
            <a:ext cx="8476750" cy="1384995"/>
          </a:xfrm>
          <a:prstGeom prst="rect">
            <a:avLst/>
          </a:prstGeom>
          <a:noFill/>
        </p:spPr>
        <p:txBody>
          <a:bodyPr wrap="square" rtlCol="0">
            <a:spAutoFit/>
          </a:bodyPr>
          <a:lstStyle/>
          <a:p>
            <a:pPr algn="ctr"/>
            <a:r>
              <a:rPr lang="fr-FR" sz="2800" b="1" dirty="0"/>
              <a:t>Conscience de son propre corps: spectrophotométrie</a:t>
            </a:r>
          </a:p>
          <a:p>
            <a:pPr algn="ctr"/>
            <a:r>
              <a:rPr lang="fr-FR" sz="2800" b="1" dirty="0"/>
              <a:t>Zones comparables à celles de l’adulte</a:t>
            </a:r>
          </a:p>
        </p:txBody>
      </p:sp>
    </p:spTree>
    <p:extLst>
      <p:ext uri="{BB962C8B-B14F-4D97-AF65-F5344CB8AC3E}">
        <p14:creationId xmlns:p14="http://schemas.microsoft.com/office/powerpoint/2010/main" val="22140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p:cNvSpPr txBox="1">
            <a:spLocks noGrp="1" noChangeArrowheads="1"/>
          </p:cNvSpPr>
          <p:nvPr/>
        </p:nvSpPr>
        <p:spPr bwMode="auto">
          <a:xfrm>
            <a:off x="7924800" y="6356350"/>
            <a:ext cx="762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charset="0"/>
                <a:ea typeface="宋体" charset="0"/>
                <a:cs typeface="宋体" charset="0"/>
              </a:defRPr>
            </a:lvl1pPr>
            <a:lvl2pPr marL="742950" indent="-285750" eaLnBrk="0" hangingPunct="0">
              <a:defRPr sz="2400">
                <a:solidFill>
                  <a:schemeClr val="tx1"/>
                </a:solidFill>
                <a:latin typeface="Times New Roman" charset="0"/>
                <a:ea typeface="宋体" charset="0"/>
                <a:cs typeface="宋体" charset="0"/>
              </a:defRPr>
            </a:lvl2pPr>
            <a:lvl3pPr marL="1143000" indent="-228600" eaLnBrk="0" hangingPunct="0">
              <a:defRPr sz="2400">
                <a:solidFill>
                  <a:schemeClr val="tx1"/>
                </a:solidFill>
                <a:latin typeface="Times New Roman" charset="0"/>
                <a:ea typeface="宋体" charset="0"/>
                <a:cs typeface="宋体" charset="0"/>
              </a:defRPr>
            </a:lvl3pPr>
            <a:lvl4pPr marL="1600200" indent="-228600" eaLnBrk="0" hangingPunct="0">
              <a:defRPr sz="2400">
                <a:solidFill>
                  <a:schemeClr val="tx1"/>
                </a:solidFill>
                <a:latin typeface="Times New Roman" charset="0"/>
                <a:ea typeface="宋体" charset="0"/>
                <a:cs typeface="宋体" charset="0"/>
              </a:defRPr>
            </a:lvl4pPr>
            <a:lvl5pPr marL="2057400" indent="-228600" eaLnBrk="0" hangingPunct="0">
              <a:defRPr sz="2400">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imes New Roman" charset="0"/>
                <a:ea typeface="宋体" charset="0"/>
                <a:cs typeface="宋体" charset="0"/>
              </a:defRPr>
            </a:lvl9pPr>
          </a:lstStyle>
          <a:p>
            <a:pPr algn="r" eaLnBrk="1" hangingPunct="1"/>
            <a:fld id="{D0F23895-5F92-A24D-BA17-FCBCEDEDE7E3}" type="slidenum">
              <a:rPr lang="en-US" sz="1200">
                <a:solidFill>
                  <a:srgbClr val="045C75"/>
                </a:solidFill>
                <a:latin typeface="Constantia" charset="0"/>
                <a:ea typeface="ＭＳ Ｐゴシック" charset="0"/>
                <a:cs typeface="ＭＳ Ｐゴシック" charset="0"/>
              </a:rPr>
              <a:pPr algn="r" eaLnBrk="1" hangingPunct="1"/>
              <a:t>23</a:t>
            </a:fld>
            <a:endParaRPr lang="en-US" sz="1200">
              <a:solidFill>
                <a:srgbClr val="045C75"/>
              </a:solidFill>
              <a:latin typeface="Constantia" charset="0"/>
              <a:ea typeface="ＭＳ Ｐゴシック" charset="0"/>
              <a:cs typeface="ＭＳ Ｐゴシック" charset="0"/>
            </a:endParaRPr>
          </a:p>
        </p:txBody>
      </p:sp>
      <p:sp>
        <p:nvSpPr>
          <p:cNvPr id="316419" name="AutoShape 2"/>
          <p:cNvSpPr>
            <a:spLocks noGrp="1" noChangeArrowheads="1"/>
          </p:cNvSpPr>
          <p:nvPr>
            <p:ph type="title" idx="4294967295"/>
          </p:nvPr>
        </p:nvSpPr>
        <p:spPr>
          <a:prstGeom prst="roundRect">
            <a:avLst>
              <a:gd name="adj" fmla="val 21667"/>
            </a:avLst>
          </a:prstGeom>
        </p:spPr>
        <p:txBody>
          <a:bodyPr lIns="0" rIns="0" bIns="0"/>
          <a:lstStyle/>
          <a:p>
            <a:pPr eaLnBrk="1" hangingPunct="1">
              <a:defRPr/>
            </a:pPr>
            <a:r>
              <a:rPr lang="en-US" sz="2700">
                <a:latin typeface="Microsoft Sans Serif" charset="0"/>
              </a:rPr>
              <a:t>Non-</a:t>
            </a:r>
            <a:r>
              <a:rPr lang="en-US" sz="2700" err="1">
                <a:latin typeface="Microsoft Sans Serif" charset="0"/>
              </a:rPr>
              <a:t>Réponses</a:t>
            </a:r>
            <a:endParaRPr lang="en-US" sz="2700">
              <a:latin typeface="Microsoft Sans Serif" charset="0"/>
            </a:endParaRPr>
          </a:p>
        </p:txBody>
      </p:sp>
      <p:sp>
        <p:nvSpPr>
          <p:cNvPr id="316420" name="Rectangle 3"/>
          <p:cNvSpPr>
            <a:spLocks noGrp="1" noChangeArrowheads="1"/>
          </p:cNvSpPr>
          <p:nvPr>
            <p:ph type="body" sz="half" idx="4294967295"/>
          </p:nvPr>
        </p:nvSpPr>
        <p:spPr>
          <a:xfrm>
            <a:off x="4724400" y="1676400"/>
            <a:ext cx="4038600" cy="4525963"/>
          </a:xfrm>
        </p:spPr>
        <p:txBody>
          <a:bodyPr>
            <a:normAutofit/>
          </a:bodyPr>
          <a:lstStyle/>
          <a:p>
            <a:pPr marL="273050" indent="-273050" eaLnBrk="1" hangingPunct="1">
              <a:defRPr/>
            </a:pPr>
            <a:r>
              <a:rPr lang="en-US" err="1"/>
              <a:t>Quand</a:t>
            </a:r>
            <a:r>
              <a:rPr lang="en-US"/>
              <a:t> les </a:t>
            </a:r>
            <a:r>
              <a:rPr lang="en-US" err="1"/>
              <a:t>enfants</a:t>
            </a:r>
            <a:r>
              <a:rPr lang="en-US"/>
              <a:t> </a:t>
            </a:r>
            <a:r>
              <a:rPr lang="en-US" err="1"/>
              <a:t>sont</a:t>
            </a:r>
            <a:r>
              <a:rPr lang="en-US"/>
              <a:t> </a:t>
            </a:r>
            <a:r>
              <a:rPr lang="en-US" err="1"/>
              <a:t>autorisés</a:t>
            </a:r>
            <a:r>
              <a:rPr lang="en-US"/>
              <a:t> </a:t>
            </a:r>
            <a:r>
              <a:rPr lang="en-US" err="1"/>
              <a:t>à</a:t>
            </a:r>
            <a:r>
              <a:rPr lang="en-US"/>
              <a:t> </a:t>
            </a:r>
            <a:r>
              <a:rPr lang="en-US" err="1"/>
              <a:t>pleurer</a:t>
            </a:r>
            <a:r>
              <a:rPr lang="en-US"/>
              <a:t> </a:t>
            </a:r>
            <a:r>
              <a:rPr lang="en-US" err="1"/>
              <a:t>longtemps</a:t>
            </a:r>
            <a:r>
              <a:rPr lang="en-US"/>
              <a:t>, </a:t>
            </a:r>
            <a:r>
              <a:rPr lang="en-US" err="1"/>
              <a:t>ils</a:t>
            </a:r>
            <a:r>
              <a:rPr lang="en-US"/>
              <a:t> </a:t>
            </a:r>
            <a:r>
              <a:rPr lang="en-US" err="1"/>
              <a:t>tendent</a:t>
            </a:r>
            <a:r>
              <a:rPr lang="en-US"/>
              <a:t> avec le temps </a:t>
            </a:r>
            <a:r>
              <a:rPr lang="en-US" err="1"/>
              <a:t>à</a:t>
            </a:r>
            <a:r>
              <a:rPr lang="en-US"/>
              <a:t> crier plus </a:t>
            </a:r>
            <a:r>
              <a:rPr lang="en-US" err="1"/>
              <a:t>souvent</a:t>
            </a:r>
            <a:r>
              <a:rPr lang="en-US"/>
              <a:t> et plus </a:t>
            </a:r>
            <a:r>
              <a:rPr lang="en-US" err="1"/>
              <a:t>longtemps</a:t>
            </a:r>
            <a:r>
              <a:rPr lang="en-US"/>
              <a:t>.</a:t>
            </a:r>
          </a:p>
          <a:p>
            <a:pPr marL="273050" indent="-273050" algn="r" eaLnBrk="1" hangingPunct="1">
              <a:buFont typeface="Wingdings" charset="0"/>
              <a:buNone/>
              <a:defRPr/>
            </a:pPr>
            <a:endParaRPr lang="en-US"/>
          </a:p>
          <a:p>
            <a:pPr marL="273050" indent="-273050" algn="r" eaLnBrk="1" hangingPunct="1">
              <a:buFontTx/>
              <a:buNone/>
              <a:defRPr/>
            </a:pPr>
            <a:r>
              <a:rPr lang="en-US" sz="1800" err="1">
                <a:latin typeface="Microsoft Sans Serif" charset="0"/>
              </a:rPr>
              <a:t>Thoman</a:t>
            </a:r>
            <a:r>
              <a:rPr lang="en-US" sz="1800">
                <a:latin typeface="Microsoft Sans Serif" charset="0"/>
              </a:rPr>
              <a:t>,</a:t>
            </a:r>
            <a:r>
              <a:rPr lang="en-US" sz="1800" i="1">
                <a:latin typeface="Microsoft Sans Serif" charset="0"/>
              </a:rPr>
              <a:t> Aberrant Development in Infancy,</a:t>
            </a:r>
            <a:r>
              <a:rPr lang="en-US" sz="1800">
                <a:latin typeface="Microsoft Sans Serif" charset="0"/>
              </a:rPr>
              <a:t> 1975</a:t>
            </a:r>
          </a:p>
        </p:txBody>
      </p:sp>
      <p:pic>
        <p:nvPicPr>
          <p:cNvPr id="40964" name="Content Placeholder 5" descr="crying baby 2.jpg"/>
          <p:cNvPicPr>
            <a:picLocks noChangeAspect="1"/>
          </p:cNvPicPr>
          <p:nvPr/>
        </p:nvPicPr>
        <p:blipFill>
          <a:blip r:embed="rId3">
            <a:extLst>
              <a:ext uri="{28A0092B-C50C-407E-A947-70E740481C1C}">
                <a14:useLocalDpi xmlns:a14="http://schemas.microsoft.com/office/drawing/2010/main" val="0"/>
              </a:ext>
            </a:extLst>
          </a:blip>
          <a:srcRect t="-26224" b="-26224"/>
          <a:stretch>
            <a:fillRect/>
          </a:stretch>
        </p:blipFill>
        <p:spPr bwMode="auto">
          <a:xfrm>
            <a:off x="325438" y="1462088"/>
            <a:ext cx="4246562" cy="486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2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1D45B-6017-4E46-B8F9-F92432B97CA5}"/>
              </a:ext>
            </a:extLst>
          </p:cNvPr>
          <p:cNvSpPr>
            <a:spLocks noGrp="1"/>
          </p:cNvSpPr>
          <p:nvPr>
            <p:ph type="title"/>
          </p:nvPr>
        </p:nvSpPr>
        <p:spPr/>
        <p:txBody>
          <a:bodyPr/>
          <a:lstStyle/>
          <a:p>
            <a:pPr algn="ctr"/>
            <a:r>
              <a:rPr lang="fr-FR"/>
              <a:t>Berceuses et comptines</a:t>
            </a:r>
          </a:p>
        </p:txBody>
      </p:sp>
      <p:sp>
        <p:nvSpPr>
          <p:cNvPr id="3" name="Espace réservé du contenu 2">
            <a:extLst>
              <a:ext uri="{FF2B5EF4-FFF2-40B4-BE49-F238E27FC236}">
                <a16:creationId xmlns:a16="http://schemas.microsoft.com/office/drawing/2014/main" id="{B9217EC8-E2FD-6849-9B9F-60261BF0AE06}"/>
              </a:ext>
            </a:extLst>
          </p:cNvPr>
          <p:cNvSpPr>
            <a:spLocks noGrp="1"/>
          </p:cNvSpPr>
          <p:nvPr>
            <p:ph sz="half" idx="1"/>
          </p:nvPr>
        </p:nvSpPr>
        <p:spPr>
          <a:xfrm>
            <a:off x="457200" y="1524000"/>
            <a:ext cx="4718304" cy="4718304"/>
          </a:xfrm>
        </p:spPr>
        <p:txBody>
          <a:bodyPr>
            <a:normAutofit fontScale="85000" lnSpcReduction="10000"/>
          </a:bodyPr>
          <a:lstStyle/>
          <a:p>
            <a:pPr marL="0" indent="0">
              <a:buNone/>
            </a:pPr>
            <a:r>
              <a:rPr lang="fr-FR" b="1"/>
              <a:t>La légende de Saint Nicolas</a:t>
            </a:r>
          </a:p>
          <a:p>
            <a:pPr marL="0" indent="0">
              <a:buNone/>
            </a:pPr>
            <a:r>
              <a:rPr lang="fr-FR"/>
              <a:t> </a:t>
            </a:r>
          </a:p>
          <a:p>
            <a:pPr marL="0" indent="0">
              <a:buNone/>
            </a:pPr>
            <a:r>
              <a:rPr lang="fr-FR"/>
              <a:t>Il était trois petits enfants (…)</a:t>
            </a:r>
            <a:br>
              <a:rPr lang="fr-FR"/>
            </a:br>
            <a:r>
              <a:rPr lang="fr-FR"/>
              <a:t>« Boucher, voudrais-tu nous loger ?</a:t>
            </a:r>
            <a:br>
              <a:rPr lang="fr-FR"/>
            </a:br>
            <a:r>
              <a:rPr lang="fr-FR"/>
              <a:t>Entrez, entrez, petits enfants,</a:t>
            </a:r>
            <a:br>
              <a:rPr lang="fr-FR"/>
            </a:br>
            <a:r>
              <a:rPr lang="fr-FR"/>
              <a:t>Il y a de la place assurément.»</a:t>
            </a:r>
            <a:br>
              <a:rPr lang="fr-FR"/>
            </a:br>
            <a:endParaRPr lang="fr-FR"/>
          </a:p>
          <a:p>
            <a:pPr marL="0" indent="0">
              <a:buNone/>
            </a:pPr>
            <a:r>
              <a:rPr lang="fr-FR" i="1"/>
              <a:t>Ils n'étaient pas sitôt entrés,</a:t>
            </a:r>
            <a:br>
              <a:rPr lang="fr-FR" i="1"/>
            </a:br>
            <a:r>
              <a:rPr lang="fr-FR" i="1"/>
              <a:t>Que le boucher les a tués,</a:t>
            </a:r>
            <a:br>
              <a:rPr lang="fr-FR" i="1"/>
            </a:br>
            <a:r>
              <a:rPr lang="fr-FR"/>
              <a:t>Les a coupés en petits morceaux,</a:t>
            </a:r>
            <a:br>
              <a:rPr lang="fr-FR"/>
            </a:br>
            <a:r>
              <a:rPr lang="fr-FR"/>
              <a:t>Mis au saloir comme pourceaux.</a:t>
            </a:r>
          </a:p>
          <a:p>
            <a:endParaRPr lang="fr-FR"/>
          </a:p>
        </p:txBody>
      </p:sp>
      <p:pic>
        <p:nvPicPr>
          <p:cNvPr id="7" name="Image 6">
            <a:extLst>
              <a:ext uri="{FF2B5EF4-FFF2-40B4-BE49-F238E27FC236}">
                <a16:creationId xmlns:a16="http://schemas.microsoft.com/office/drawing/2014/main" id="{1BE70CFB-9C89-2646-A2CB-4249A49C7BBD}"/>
              </a:ext>
            </a:extLst>
          </p:cNvPr>
          <p:cNvPicPr>
            <a:picLocks noChangeAspect="1"/>
          </p:cNvPicPr>
          <p:nvPr/>
        </p:nvPicPr>
        <p:blipFill>
          <a:blip r:embed="rId2"/>
          <a:stretch>
            <a:fillRect/>
          </a:stretch>
        </p:blipFill>
        <p:spPr>
          <a:xfrm>
            <a:off x="5101752" y="1797431"/>
            <a:ext cx="3899500" cy="4183634"/>
          </a:xfrm>
          <a:prstGeom prst="rect">
            <a:avLst/>
          </a:prstGeom>
        </p:spPr>
      </p:pic>
    </p:spTree>
    <p:extLst>
      <p:ext uri="{BB962C8B-B14F-4D97-AF65-F5344CB8AC3E}">
        <p14:creationId xmlns:p14="http://schemas.microsoft.com/office/powerpoint/2010/main" val="1778378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CE1F1-6CD7-8545-A502-1CC0B136C8BF}"/>
              </a:ext>
            </a:extLst>
          </p:cNvPr>
          <p:cNvSpPr>
            <a:spLocks noGrp="1"/>
          </p:cNvSpPr>
          <p:nvPr>
            <p:ph type="title"/>
          </p:nvPr>
        </p:nvSpPr>
        <p:spPr/>
        <p:txBody>
          <a:bodyPr>
            <a:normAutofit fontScale="90000"/>
          </a:bodyPr>
          <a:lstStyle/>
          <a:p>
            <a:r>
              <a:rPr lang="fr-FR"/>
              <a:t>Les enfants élevés en milieu institutionnel </a:t>
            </a:r>
          </a:p>
        </p:txBody>
      </p:sp>
      <p:sp>
        <p:nvSpPr>
          <p:cNvPr id="3" name="Espace réservé du contenu 2">
            <a:extLst>
              <a:ext uri="{FF2B5EF4-FFF2-40B4-BE49-F238E27FC236}">
                <a16:creationId xmlns:a16="http://schemas.microsoft.com/office/drawing/2014/main" id="{B62147B3-7503-B74F-A6E1-9FC457AAE6E5}"/>
              </a:ext>
            </a:extLst>
          </p:cNvPr>
          <p:cNvSpPr>
            <a:spLocks noGrp="1"/>
          </p:cNvSpPr>
          <p:nvPr>
            <p:ph idx="1"/>
          </p:nvPr>
        </p:nvSpPr>
        <p:spPr/>
        <p:txBody>
          <a:bodyPr>
            <a:normAutofit/>
          </a:bodyPr>
          <a:lstStyle/>
          <a:p>
            <a:r>
              <a:rPr lang="fr-FR"/>
              <a:t>Croissance physique et cognitive retardés</a:t>
            </a:r>
          </a:p>
          <a:p>
            <a:r>
              <a:rPr lang="fr-FR"/>
              <a:t>Schémas d'activité cérébrale très différents/ enfants qui jamais placés en institution </a:t>
            </a:r>
            <a:r>
              <a:rPr lang="fr-FR" sz="1200"/>
              <a:t>(Marshall, Fox et le BEIP </a:t>
            </a:r>
            <a:r>
              <a:rPr lang="fr-FR" sz="1200" err="1"/>
              <a:t>Core</a:t>
            </a:r>
            <a:r>
              <a:rPr lang="fr-FR" sz="1200"/>
              <a:t> Group, 2004). </a:t>
            </a:r>
          </a:p>
          <a:p>
            <a:r>
              <a:rPr lang="fr-FR"/>
              <a:t>Les enfants placés en famille d'accueil avant l'âge de 2 ans présentent des schémas d'activité cérébrale plus similaires aux enfants jamais placés en institution que ceux placés en famille d'accueil après l'âge de 2 ans </a:t>
            </a:r>
            <a:r>
              <a:rPr lang="fr-FR" sz="1200"/>
              <a:t>(Marshall et al., 2008). </a:t>
            </a:r>
          </a:p>
        </p:txBody>
      </p:sp>
    </p:spTree>
    <p:extLst>
      <p:ext uri="{BB962C8B-B14F-4D97-AF65-F5344CB8AC3E}">
        <p14:creationId xmlns:p14="http://schemas.microsoft.com/office/powerpoint/2010/main" val="371555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838F2-367E-B741-A635-EC8BADF48995}"/>
              </a:ext>
            </a:extLst>
          </p:cNvPr>
          <p:cNvSpPr>
            <a:spLocks noGrp="1"/>
          </p:cNvSpPr>
          <p:nvPr>
            <p:ph type="title"/>
          </p:nvPr>
        </p:nvSpPr>
        <p:spPr/>
        <p:txBody>
          <a:bodyPr>
            <a:normAutofit fontScale="90000"/>
          </a:bodyPr>
          <a:lstStyle/>
          <a:p>
            <a:pPr algn="ctr"/>
            <a:r>
              <a:rPr lang="fr-FR" dirty="0"/>
              <a:t>Conditions socio-économiques et croissance cérébrale </a:t>
            </a:r>
          </a:p>
        </p:txBody>
      </p:sp>
      <p:pic>
        <p:nvPicPr>
          <p:cNvPr id="3" name="Image 2">
            <a:extLst>
              <a:ext uri="{FF2B5EF4-FFF2-40B4-BE49-F238E27FC236}">
                <a16:creationId xmlns:a16="http://schemas.microsoft.com/office/drawing/2014/main" id="{3978B2D9-9C89-4F40-A88C-DB923DD5D117}"/>
              </a:ext>
            </a:extLst>
          </p:cNvPr>
          <p:cNvPicPr>
            <a:picLocks noChangeAspect="1"/>
          </p:cNvPicPr>
          <p:nvPr/>
        </p:nvPicPr>
        <p:blipFill>
          <a:blip r:embed="rId3"/>
          <a:stretch>
            <a:fillRect/>
          </a:stretch>
        </p:blipFill>
        <p:spPr>
          <a:xfrm>
            <a:off x="1134533" y="2066190"/>
            <a:ext cx="6874933" cy="4624445"/>
          </a:xfrm>
          <a:prstGeom prst="rect">
            <a:avLst/>
          </a:prstGeom>
        </p:spPr>
      </p:pic>
    </p:spTree>
    <p:extLst>
      <p:ext uri="{BB962C8B-B14F-4D97-AF65-F5344CB8AC3E}">
        <p14:creationId xmlns:p14="http://schemas.microsoft.com/office/powerpoint/2010/main" val="911941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77275-2FA4-6A42-8923-FF0661E905F1}"/>
              </a:ext>
            </a:extLst>
          </p:cNvPr>
          <p:cNvSpPr>
            <a:spLocks noGrp="1"/>
          </p:cNvSpPr>
          <p:nvPr>
            <p:ph type="title"/>
          </p:nvPr>
        </p:nvSpPr>
        <p:spPr/>
        <p:txBody>
          <a:bodyPr>
            <a:normAutofit fontScale="90000"/>
          </a:bodyPr>
          <a:lstStyle/>
          <a:p>
            <a:pPr algn="ctr"/>
            <a:r>
              <a:rPr lang="fr-FR" dirty="0"/>
              <a:t>Dépression maternelle et cerveau du bébé (étude transversale) </a:t>
            </a:r>
          </a:p>
        </p:txBody>
      </p:sp>
      <p:sp>
        <p:nvSpPr>
          <p:cNvPr id="3" name="Espace réservé du contenu 2">
            <a:extLst>
              <a:ext uri="{FF2B5EF4-FFF2-40B4-BE49-F238E27FC236}">
                <a16:creationId xmlns:a16="http://schemas.microsoft.com/office/drawing/2014/main" id="{3BAAFF9C-904F-6F40-8938-AB060FDBA8EE}"/>
              </a:ext>
            </a:extLst>
          </p:cNvPr>
          <p:cNvSpPr>
            <a:spLocks noGrp="1"/>
          </p:cNvSpPr>
          <p:nvPr>
            <p:ph idx="1"/>
          </p:nvPr>
        </p:nvSpPr>
        <p:spPr/>
        <p:txBody>
          <a:bodyPr>
            <a:normAutofit/>
          </a:bodyPr>
          <a:lstStyle/>
          <a:p>
            <a:r>
              <a:rPr lang="fr-FR" dirty="0"/>
              <a:t>Relation entre les mesures d'observation des interactions mère-enfant et les volumes cérébraux régionaux dans un échantillon de nourrissons de 3 à 6 mois (N = 39). </a:t>
            </a:r>
          </a:p>
          <a:p>
            <a:r>
              <a:rPr lang="fr-FR" b="1" dirty="0">
                <a:solidFill>
                  <a:srgbClr val="FF0000"/>
                </a:solidFill>
              </a:rPr>
              <a:t>Une sensibilité maternelle </a:t>
            </a:r>
            <a:r>
              <a:rPr lang="fr-FR" dirty="0"/>
              <a:t>plus faible était corrélée à de plus petits volumes de matière grise sous-corticale</a:t>
            </a:r>
          </a:p>
        </p:txBody>
      </p:sp>
    </p:spTree>
    <p:extLst>
      <p:ext uri="{BB962C8B-B14F-4D97-AF65-F5344CB8AC3E}">
        <p14:creationId xmlns:p14="http://schemas.microsoft.com/office/powerpoint/2010/main" val="829150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B25E4E-C64A-A748-8AF6-803F5B03A926}"/>
              </a:ext>
            </a:extLst>
          </p:cNvPr>
          <p:cNvSpPr>
            <a:spLocks noGrp="1"/>
          </p:cNvSpPr>
          <p:nvPr>
            <p:ph type="title"/>
          </p:nvPr>
        </p:nvSpPr>
        <p:spPr/>
        <p:txBody>
          <a:bodyPr>
            <a:normAutofit fontScale="90000"/>
          </a:bodyPr>
          <a:lstStyle/>
          <a:p>
            <a:pPr algn="ctr"/>
            <a:br>
              <a:rPr lang="fr-FR" dirty="0"/>
            </a:br>
            <a:r>
              <a:rPr lang="fr-FR" dirty="0"/>
              <a:t>Donald Meltzer et Plotin</a:t>
            </a:r>
            <a:br>
              <a:rPr lang="fr-FR" dirty="0"/>
            </a:br>
            <a:endParaRPr lang="fr-FR" dirty="0"/>
          </a:p>
        </p:txBody>
      </p:sp>
      <p:pic>
        <p:nvPicPr>
          <p:cNvPr id="3" name="Image 2">
            <a:extLst>
              <a:ext uri="{FF2B5EF4-FFF2-40B4-BE49-F238E27FC236}">
                <a16:creationId xmlns:a16="http://schemas.microsoft.com/office/drawing/2014/main" id="{11265037-39A7-6F40-90F4-96700B7B4B39}"/>
              </a:ext>
            </a:extLst>
          </p:cNvPr>
          <p:cNvPicPr>
            <a:picLocks noChangeAspect="1"/>
          </p:cNvPicPr>
          <p:nvPr/>
        </p:nvPicPr>
        <p:blipFill>
          <a:blip r:embed="rId2"/>
          <a:stretch>
            <a:fillRect/>
          </a:stretch>
        </p:blipFill>
        <p:spPr>
          <a:xfrm>
            <a:off x="1414631" y="2081301"/>
            <a:ext cx="6314738" cy="3991391"/>
          </a:xfrm>
          <a:prstGeom prst="rect">
            <a:avLst/>
          </a:prstGeom>
        </p:spPr>
      </p:pic>
    </p:spTree>
    <p:extLst>
      <p:ext uri="{BB962C8B-B14F-4D97-AF65-F5344CB8AC3E}">
        <p14:creationId xmlns:p14="http://schemas.microsoft.com/office/powerpoint/2010/main" val="571639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brweight"/>
          <p:cNvPicPr>
            <a:picLocks noChangeAspect="1" noChangeArrowheads="1"/>
          </p:cNvPicPr>
          <p:nvPr/>
        </p:nvPicPr>
        <p:blipFill>
          <a:blip r:embed="rId3" cstate="print"/>
          <a:srcRect l="4820" t="-2" r="3543" b="54268"/>
          <a:stretch>
            <a:fillRect/>
          </a:stretch>
        </p:blipFill>
        <p:spPr bwMode="auto">
          <a:xfrm>
            <a:off x="252414" y="1570038"/>
            <a:ext cx="3545096" cy="2316162"/>
          </a:xfrm>
          <a:prstGeom prst="rect">
            <a:avLst/>
          </a:prstGeom>
          <a:noFill/>
          <a:ln w="9525">
            <a:noFill/>
            <a:miter lim="800000"/>
            <a:headEnd/>
            <a:tailEnd/>
          </a:ln>
        </p:spPr>
      </p:pic>
      <p:sp>
        <p:nvSpPr>
          <p:cNvPr id="323587" name="Rectangle 14"/>
          <p:cNvSpPr>
            <a:spLocks noGrp="1" noChangeArrowheads="1"/>
          </p:cNvSpPr>
          <p:nvPr>
            <p:ph type="title" idx="4294967295"/>
          </p:nvPr>
        </p:nvSpPr>
        <p:spPr>
          <a:xfrm>
            <a:off x="0" y="274638"/>
            <a:ext cx="8229600" cy="1143000"/>
          </a:xfrm>
        </p:spPr>
        <p:txBody>
          <a:bodyPr anchor="b"/>
          <a:lstStyle/>
          <a:p>
            <a:pPr eaLnBrk="1" hangingPunct="1">
              <a:defRPr/>
            </a:pPr>
            <a:r>
              <a:rPr lang="fr-FR" sz="4000"/>
              <a:t>Brain </a:t>
            </a:r>
            <a:r>
              <a:rPr lang="fr-FR" sz="4000" err="1"/>
              <a:t>Weight</a:t>
            </a:r>
            <a:endParaRPr lang="fr-FR" sz="4000"/>
          </a:p>
        </p:txBody>
      </p:sp>
      <p:pic>
        <p:nvPicPr>
          <p:cNvPr id="19460" name="Picture 17" descr="brweight"/>
          <p:cNvPicPr>
            <a:picLocks noChangeAspect="1" noChangeArrowheads="1"/>
          </p:cNvPicPr>
          <p:nvPr/>
        </p:nvPicPr>
        <p:blipFill>
          <a:blip r:embed="rId3" cstate="print"/>
          <a:srcRect l="5174" t="45732" r="6413"/>
          <a:stretch>
            <a:fillRect/>
          </a:stretch>
        </p:blipFill>
        <p:spPr bwMode="auto">
          <a:xfrm>
            <a:off x="3853135" y="1417638"/>
            <a:ext cx="4895578" cy="3914948"/>
          </a:xfrm>
          <a:prstGeom prst="rect">
            <a:avLst/>
          </a:prstGeom>
          <a:noFill/>
          <a:ln w="9525">
            <a:noFill/>
            <a:miter lim="800000"/>
            <a:headEnd/>
            <a:tailEnd/>
          </a:ln>
        </p:spPr>
      </p:pic>
      <p:sp>
        <p:nvSpPr>
          <p:cNvPr id="19461" name="Rectangle 19"/>
          <p:cNvSpPr>
            <a:spLocks noChangeArrowheads="1"/>
          </p:cNvSpPr>
          <p:nvPr/>
        </p:nvSpPr>
        <p:spPr bwMode="auto">
          <a:xfrm>
            <a:off x="396875" y="5627688"/>
            <a:ext cx="8351838" cy="366712"/>
          </a:xfrm>
          <a:prstGeom prst="rect">
            <a:avLst/>
          </a:prstGeom>
          <a:noFill/>
          <a:ln w="9525">
            <a:noFill/>
            <a:miter lim="800000"/>
            <a:headEnd/>
            <a:tailEnd/>
          </a:ln>
        </p:spPr>
        <p:txBody>
          <a:bodyPr>
            <a:spAutoFit/>
          </a:bodyPr>
          <a:lstStyle/>
          <a:p>
            <a:r>
              <a:rPr lang="fr-FR">
                <a:solidFill>
                  <a:srgbClr val="000000"/>
                </a:solidFill>
                <a:latin typeface="Verdana" pitchFamily="34" charset="0"/>
              </a:rPr>
              <a:t>(Dekaban, A.S. and Sadowsky, D., </a:t>
            </a:r>
            <a:r>
              <a:rPr lang="fr-FR" i="1">
                <a:solidFill>
                  <a:srgbClr val="000000"/>
                </a:solidFill>
                <a:latin typeface="Verdana" pitchFamily="34" charset="0"/>
              </a:rPr>
              <a:t>Ann. Neurology</a:t>
            </a:r>
            <a:r>
              <a:rPr lang="fr-FR">
                <a:solidFill>
                  <a:srgbClr val="000000"/>
                </a:solidFill>
                <a:latin typeface="Verdana" pitchFamily="34" charset="0"/>
              </a:rPr>
              <a:t>, 4:345-356, 1978)</a:t>
            </a:r>
          </a:p>
        </p:txBody>
      </p:sp>
    </p:spTree>
    <p:extLst>
      <p:ext uri="{BB962C8B-B14F-4D97-AF65-F5344CB8AC3E}">
        <p14:creationId xmlns:p14="http://schemas.microsoft.com/office/powerpoint/2010/main" val="33504068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13"/>
          <p:cNvSpPr txBox="1">
            <a:spLocks noChangeArrowheads="1"/>
          </p:cNvSpPr>
          <p:nvPr/>
        </p:nvSpPr>
        <p:spPr bwMode="auto">
          <a:xfrm>
            <a:off x="5724128" y="6237312"/>
            <a:ext cx="2447925" cy="366713"/>
          </a:xfrm>
          <a:prstGeom prst="rect">
            <a:avLst/>
          </a:prstGeom>
          <a:noFill/>
          <a:ln w="9525">
            <a:noFill/>
            <a:miter lim="800000"/>
            <a:headEnd/>
            <a:tailEnd/>
          </a:ln>
        </p:spPr>
        <p:txBody>
          <a:bodyPr>
            <a:spAutoFit/>
          </a:bodyPr>
          <a:lstStyle/>
          <a:p>
            <a:pPr algn="r">
              <a:spcBef>
                <a:spcPct val="50000"/>
              </a:spcBef>
            </a:pPr>
            <a:r>
              <a:rPr lang="fr-FR" b="1"/>
              <a:t>Casey et </a:t>
            </a:r>
            <a:r>
              <a:rPr lang="fr-FR" b="1" i="1"/>
              <a:t>al.</a:t>
            </a:r>
            <a:r>
              <a:rPr lang="fr-FR" b="1"/>
              <a:t>, 2005</a:t>
            </a:r>
          </a:p>
        </p:txBody>
      </p:sp>
      <p:sp>
        <p:nvSpPr>
          <p:cNvPr id="6" name="Rectangle 2"/>
          <p:cNvSpPr txBox="1">
            <a:spLocks noChangeArrowheads="1"/>
          </p:cNvSpPr>
          <p:nvPr/>
        </p:nvSpPr>
        <p:spPr bwMode="auto">
          <a:xfrm>
            <a:off x="251520" y="144463"/>
            <a:ext cx="8640960" cy="839788"/>
          </a:xfrm>
          <a:prstGeom prst="rect">
            <a:avLst/>
          </a:prstGeom>
          <a:noFill/>
          <a:ln w="9525">
            <a:noFill/>
            <a:miter lim="800000"/>
            <a:headEnd/>
            <a:tailEnd/>
          </a:ln>
        </p:spPr>
        <p:txBody>
          <a:bodyPr anchor="ctr"/>
          <a:lstStyle/>
          <a:p>
            <a:pPr algn="ctr">
              <a:defRPr/>
            </a:pPr>
            <a:r>
              <a:rPr lang="en-US" sz="2800" b="1" kern="0">
                <a:latin typeface="+mj-lt"/>
                <a:ea typeface="+mj-ea"/>
                <a:cs typeface="+mj-cs"/>
              </a:rPr>
              <a:t>Myelination : mostly postnatal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333" y="984251"/>
            <a:ext cx="6103590" cy="322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descr="https://encrypted-tbn2.gstatic.com/images?q=tbn:ANd9GcQtMH3o9GA5C8fmOArQPhm-ngltW1Xo2ZqvPXLYP13RawXOTPP45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98230"/>
            <a:ext cx="4204204" cy="26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820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6"/>
          <p:cNvSpPr txBox="1">
            <a:spLocks noChangeArrowheads="1"/>
          </p:cNvSpPr>
          <p:nvPr/>
        </p:nvSpPr>
        <p:spPr bwMode="auto">
          <a:xfrm>
            <a:off x="179388" y="2028825"/>
            <a:ext cx="3148012" cy="336550"/>
          </a:xfrm>
          <a:prstGeom prst="rect">
            <a:avLst/>
          </a:prstGeom>
          <a:noFill/>
          <a:ln w="9525">
            <a:noFill/>
            <a:miter lim="800000"/>
            <a:headEnd/>
            <a:tailEnd/>
          </a:ln>
        </p:spPr>
        <p:txBody>
          <a:bodyPr>
            <a:spAutoFit/>
          </a:bodyPr>
          <a:lstStyle/>
          <a:p>
            <a:pPr>
              <a:spcBef>
                <a:spcPct val="50000"/>
              </a:spcBef>
            </a:pPr>
            <a:endParaRPr lang="fr-FR" sz="1600">
              <a:latin typeface="Calibri" pitchFamily="34" charset="0"/>
            </a:endParaRPr>
          </a:p>
        </p:txBody>
      </p:sp>
      <p:sp>
        <p:nvSpPr>
          <p:cNvPr id="20482" name="Text Box 7"/>
          <p:cNvSpPr txBox="1">
            <a:spLocks noChangeArrowheads="1"/>
          </p:cNvSpPr>
          <p:nvPr/>
        </p:nvSpPr>
        <p:spPr bwMode="auto">
          <a:xfrm>
            <a:off x="179388" y="485775"/>
            <a:ext cx="3148012" cy="1200329"/>
          </a:xfrm>
          <a:prstGeom prst="rect">
            <a:avLst/>
          </a:prstGeom>
          <a:noFill/>
          <a:ln w="9525">
            <a:noFill/>
            <a:miter lim="800000"/>
            <a:headEnd/>
            <a:tailEnd/>
          </a:ln>
        </p:spPr>
        <p:txBody>
          <a:bodyPr wrap="square">
            <a:spAutoFit/>
          </a:bodyPr>
          <a:lstStyle/>
          <a:p>
            <a:pPr>
              <a:spcBef>
                <a:spcPct val="50000"/>
              </a:spcBef>
            </a:pPr>
            <a:r>
              <a:rPr lang="fr-FR">
                <a:latin typeface="Calibri" pitchFamily="34" charset="0"/>
              </a:rPr>
              <a:t>La complexification </a:t>
            </a:r>
          </a:p>
          <a:p>
            <a:pPr>
              <a:spcBef>
                <a:spcPct val="50000"/>
              </a:spcBef>
            </a:pPr>
            <a:r>
              <a:rPr lang="fr-FR">
                <a:latin typeface="Calibri" pitchFamily="34" charset="0"/>
              </a:rPr>
              <a:t>de la capacité d’imitation</a:t>
            </a:r>
          </a:p>
          <a:p>
            <a:pPr>
              <a:spcBef>
                <a:spcPct val="50000"/>
              </a:spcBef>
            </a:pPr>
            <a:r>
              <a:rPr lang="fr-FR">
                <a:latin typeface="Calibri" pitchFamily="34" charset="0"/>
              </a:rPr>
              <a:t>(Meltzoff et Moore, 1977)</a:t>
            </a:r>
          </a:p>
        </p:txBody>
      </p:sp>
      <p:pic>
        <p:nvPicPr>
          <p:cNvPr id="20483" name="Picture 8"/>
          <p:cNvPicPr>
            <a:picLocks noChangeAspect="1" noChangeArrowheads="1"/>
          </p:cNvPicPr>
          <p:nvPr/>
        </p:nvPicPr>
        <p:blipFill>
          <a:blip r:embed="rId3"/>
          <a:srcRect/>
          <a:stretch>
            <a:fillRect/>
          </a:stretch>
        </p:blipFill>
        <p:spPr bwMode="auto">
          <a:xfrm>
            <a:off x="3529014" y="398949"/>
            <a:ext cx="5614987" cy="8285162"/>
          </a:xfrm>
          <a:prstGeom prst="rect">
            <a:avLst/>
          </a:prstGeom>
          <a:noFill/>
          <a:ln w="9525">
            <a:noFill/>
            <a:miter lim="800000"/>
            <a:headEnd/>
            <a:tailEnd/>
          </a:ln>
        </p:spPr>
      </p:pic>
      <p:pic>
        <p:nvPicPr>
          <p:cNvPr id="20488" name="Picture 7"/>
          <p:cNvPicPr>
            <a:picLocks noGrp="1" noChangeAspect="1" noChangeArrowheads="1"/>
          </p:cNvPicPr>
          <p:nvPr>
            <p:ph sz="quarter" idx="3"/>
          </p:nvPr>
        </p:nvPicPr>
        <p:blipFill>
          <a:blip r:embed="rId4"/>
          <a:srcRect/>
          <a:stretch>
            <a:fillRect/>
          </a:stretch>
        </p:blipFill>
        <p:spPr>
          <a:xfrm>
            <a:off x="-1149220" y="2965939"/>
            <a:ext cx="4678234" cy="2977662"/>
          </a:xfrm>
        </p:spPr>
      </p:pic>
    </p:spTree>
    <p:extLst>
      <p:ext uri="{BB962C8B-B14F-4D97-AF65-F5344CB8AC3E}">
        <p14:creationId xmlns:p14="http://schemas.microsoft.com/office/powerpoint/2010/main" val="1594715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3"/>
          <p:cNvPicPr>
            <a:picLocks noChangeAspect="1"/>
          </p:cNvPicPr>
          <p:nvPr/>
        </p:nvPicPr>
        <p:blipFill>
          <a:blip r:embed="rId3"/>
          <a:srcRect/>
          <a:stretch>
            <a:fillRect/>
          </a:stretch>
        </p:blipFill>
        <p:spPr bwMode="auto">
          <a:xfrm>
            <a:off x="833438" y="661988"/>
            <a:ext cx="7556500" cy="5592762"/>
          </a:xfrm>
          <a:prstGeom prst="rect">
            <a:avLst/>
          </a:prstGeom>
          <a:noFill/>
          <a:ln w="9525">
            <a:noFill/>
            <a:miter lim="800000"/>
            <a:headEnd/>
            <a:tailEnd/>
          </a:ln>
        </p:spPr>
      </p:pic>
    </p:spTree>
    <p:extLst>
      <p:ext uri="{BB962C8B-B14F-4D97-AF65-F5344CB8AC3E}">
        <p14:creationId xmlns:p14="http://schemas.microsoft.com/office/powerpoint/2010/main" val="10824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p:txBody>
          <a:bodyPr/>
          <a:lstStyle/>
          <a:p>
            <a:pPr eaLnBrk="1" hangingPunct="1"/>
            <a:r>
              <a:rPr lang="fr-FR" sz="3600"/>
              <a:t>Equivalence visuo-haptique précoce</a:t>
            </a:r>
            <a:endParaRPr lang="fr-FR" sz="2400">
              <a:solidFill>
                <a:schemeClr val="accent2"/>
              </a:solidFill>
            </a:endParaRPr>
          </a:p>
        </p:txBody>
      </p:sp>
      <p:sp>
        <p:nvSpPr>
          <p:cNvPr id="26626" name="Rectangle 3"/>
          <p:cNvSpPr>
            <a:spLocks noGrp="1" noChangeArrowheads="1"/>
          </p:cNvSpPr>
          <p:nvPr>
            <p:ph type="body" sz="half" idx="4294967295"/>
          </p:nvPr>
        </p:nvSpPr>
        <p:spPr>
          <a:xfrm>
            <a:off x="319087" y="1606550"/>
            <a:ext cx="4252913" cy="4525963"/>
          </a:xfrm>
        </p:spPr>
        <p:txBody>
          <a:bodyPr/>
          <a:lstStyle/>
          <a:p>
            <a:pPr defTabSz="914400" eaLnBrk="1" hangingPunct="1">
              <a:lnSpc>
                <a:spcPct val="90000"/>
              </a:lnSpc>
            </a:pPr>
            <a:r>
              <a:rPr lang="fr-FR" sz="1600"/>
              <a:t>Sujets de  30 jours</a:t>
            </a:r>
          </a:p>
          <a:p>
            <a:pPr defTabSz="914400" eaLnBrk="1" hangingPunct="1">
              <a:lnSpc>
                <a:spcPct val="90000"/>
              </a:lnSpc>
            </a:pPr>
            <a:r>
              <a:rPr lang="fr-FR" sz="1600"/>
              <a:t>½ participants : tétine lisse; ½ : tétine «nodules »</a:t>
            </a:r>
          </a:p>
          <a:p>
            <a:pPr defTabSz="914400" eaLnBrk="1" hangingPunct="1">
              <a:lnSpc>
                <a:spcPct val="90000"/>
              </a:lnSpc>
            </a:pPr>
            <a:r>
              <a:rPr lang="fr-FR" sz="1600"/>
              <a:t>Objet inséré:  comportement de tétée </a:t>
            </a:r>
          </a:p>
          <a:p>
            <a:pPr defTabSz="914400" eaLnBrk="1" hangingPunct="1">
              <a:lnSpc>
                <a:spcPct val="90000"/>
              </a:lnSpc>
            </a:pPr>
            <a:r>
              <a:rPr lang="fr-FR" sz="1600"/>
              <a:t>90 s plus tard, la tétine est retirée sans être vue par le </a:t>
            </a:r>
            <a:r>
              <a:rPr lang="fr-FR" sz="1600" err="1"/>
              <a:t>bb</a:t>
            </a:r>
            <a:r>
              <a:rPr lang="fr-FR" sz="1600"/>
              <a:t>; </a:t>
            </a:r>
          </a:p>
          <a:p>
            <a:pPr defTabSz="914400" eaLnBrk="1" hangingPunct="1">
              <a:lnSpc>
                <a:spcPct val="90000"/>
              </a:lnSpc>
            </a:pPr>
            <a:r>
              <a:rPr lang="fr-FR" sz="1600"/>
              <a:t>les stimuli visuels sont présentés pendant 20 s.</a:t>
            </a:r>
          </a:p>
          <a:p>
            <a:pPr defTabSz="914400" eaLnBrk="1" hangingPunct="1">
              <a:lnSpc>
                <a:spcPct val="90000"/>
              </a:lnSpc>
            </a:pPr>
            <a:r>
              <a:rPr lang="fr-FR" sz="1600"/>
              <a:t>La majorité des </a:t>
            </a:r>
            <a:r>
              <a:rPr lang="fr-FR" sz="1600" err="1"/>
              <a:t>bb</a:t>
            </a:r>
            <a:r>
              <a:rPr lang="fr-FR" sz="1600"/>
              <a:t> fixent plus longtemps le stimulus visuel correspondant à la tétine perçue</a:t>
            </a:r>
          </a:p>
        </p:txBody>
      </p:sp>
      <p:sp>
        <p:nvSpPr>
          <p:cNvPr id="26627" name="Text Box 6"/>
          <p:cNvSpPr txBox="1">
            <a:spLocks noChangeArrowheads="1"/>
          </p:cNvSpPr>
          <p:nvPr/>
        </p:nvSpPr>
        <p:spPr bwMode="auto">
          <a:xfrm>
            <a:off x="4716463" y="4221163"/>
            <a:ext cx="4032250" cy="517525"/>
          </a:xfrm>
          <a:prstGeom prst="rect">
            <a:avLst/>
          </a:prstGeom>
          <a:noFill/>
          <a:ln w="9525">
            <a:noFill/>
            <a:miter lim="800000"/>
            <a:headEnd/>
            <a:tailEnd/>
          </a:ln>
        </p:spPr>
        <p:txBody>
          <a:bodyPr>
            <a:spAutoFit/>
          </a:bodyPr>
          <a:lstStyle/>
          <a:p>
            <a:pPr defTabSz="914400">
              <a:spcBef>
                <a:spcPct val="50000"/>
              </a:spcBef>
            </a:pPr>
            <a:r>
              <a:rPr lang="fr-FR" sz="1400">
                <a:solidFill>
                  <a:schemeClr val="accent2"/>
                </a:solidFill>
                <a:ea typeface="ＭＳ Ｐゴシック"/>
                <a:cs typeface="ＭＳ Ｐゴシック"/>
              </a:rPr>
              <a:t>Meltzoff &amp; Borton, 1979 (In : Vauclair, Le développement perceptif, 95-101</a:t>
            </a:r>
            <a:r>
              <a:rPr lang="fr-FR" sz="1400">
                <a:ea typeface="ＭＳ Ｐゴシック"/>
                <a:cs typeface="ＭＳ Ｐゴシック"/>
              </a:rPr>
              <a:t>)</a:t>
            </a:r>
          </a:p>
        </p:txBody>
      </p:sp>
      <p:pic>
        <p:nvPicPr>
          <p:cNvPr id="26629" name="Picture 9"/>
          <p:cNvPicPr>
            <a:picLocks noChangeAspect="1" noChangeArrowheads="1"/>
          </p:cNvPicPr>
          <p:nvPr/>
        </p:nvPicPr>
        <p:blipFill>
          <a:blip r:embed="rId2"/>
          <a:srcRect/>
          <a:stretch>
            <a:fillRect/>
          </a:stretch>
        </p:blipFill>
        <p:spPr bwMode="auto">
          <a:xfrm>
            <a:off x="4710113" y="1606550"/>
            <a:ext cx="4038600" cy="2543175"/>
          </a:xfrm>
          <a:prstGeom prst="rect">
            <a:avLst/>
          </a:prstGeom>
          <a:noFill/>
          <a:ln w="9525">
            <a:noFill/>
            <a:miter lim="800000"/>
            <a:headEnd/>
            <a:tailEnd/>
          </a:ln>
        </p:spPr>
      </p:pic>
    </p:spTree>
    <p:extLst>
      <p:ext uri="{BB962C8B-B14F-4D97-AF65-F5344CB8AC3E}">
        <p14:creationId xmlns:p14="http://schemas.microsoft.com/office/powerpoint/2010/main" val="42335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93658" y="1189316"/>
            <a:ext cx="6172200" cy="615950"/>
          </a:xfrm>
        </p:spPr>
        <p:txBody>
          <a:bodyPr>
            <a:normAutofit fontScale="90000"/>
          </a:bodyPr>
          <a:lstStyle/>
          <a:p>
            <a:pPr algn="ctr"/>
            <a:r>
              <a:rPr lang="en-US" sz="2100" b="1" dirty="0"/>
              <a:t>Le </a:t>
            </a:r>
            <a:r>
              <a:rPr lang="en-US" sz="2100" b="1" dirty="0" err="1"/>
              <a:t>développement</a:t>
            </a:r>
            <a:r>
              <a:rPr lang="en-US" sz="2100" b="1" dirty="0"/>
              <a:t> du </a:t>
            </a:r>
            <a:r>
              <a:rPr lang="en-US" sz="2100" b="1" dirty="0" err="1"/>
              <a:t>cerveau</a:t>
            </a:r>
            <a:r>
              <a:rPr lang="en-US" sz="2100" b="1" dirty="0"/>
              <a:t> </a:t>
            </a:r>
            <a:r>
              <a:rPr lang="en-US" sz="2100" b="1" dirty="0" err="1"/>
              <a:t>est</a:t>
            </a:r>
            <a:r>
              <a:rPr lang="en-US" sz="2100" b="1" dirty="0"/>
              <a:t> </a:t>
            </a:r>
            <a:r>
              <a:rPr lang="en-US" sz="2100" b="1" dirty="0" err="1"/>
              <a:t>influencé</a:t>
            </a:r>
            <a:r>
              <a:rPr lang="en-US" sz="2100" b="1" dirty="0"/>
              <a:t> par  la </a:t>
            </a:r>
            <a:r>
              <a:rPr lang="en-US" sz="2100" b="1" dirty="0" err="1"/>
              <a:t>qualité</a:t>
            </a:r>
            <a:r>
              <a:rPr lang="en-US" sz="2100" b="1" dirty="0"/>
              <a:t> des </a:t>
            </a:r>
            <a:r>
              <a:rPr lang="en-US" sz="2100" b="1" dirty="0" err="1"/>
              <a:t>soins</a:t>
            </a:r>
            <a:r>
              <a:rPr lang="en-US" sz="2100" b="1" dirty="0"/>
              <a:t> </a:t>
            </a:r>
            <a:r>
              <a:rPr lang="en-US" sz="2100" b="1" dirty="0" err="1"/>
              <a:t>parentaux</a:t>
            </a:r>
            <a:endParaRPr lang="en-US" sz="2100" b="1" dirty="0"/>
          </a:p>
        </p:txBody>
      </p:sp>
      <p:sp>
        <p:nvSpPr>
          <p:cNvPr id="6" name="Rectangle 3"/>
          <p:cNvSpPr txBox="1">
            <a:spLocks noChangeArrowheads="1"/>
          </p:cNvSpPr>
          <p:nvPr/>
        </p:nvSpPr>
        <p:spPr>
          <a:xfrm>
            <a:off x="1493658" y="1970838"/>
            <a:ext cx="6172200" cy="43204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47" y="2663336"/>
            <a:ext cx="3314810" cy="236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ZoneTexte 2">
            <a:extLst>
              <a:ext uri="{FF2B5EF4-FFF2-40B4-BE49-F238E27FC236}">
                <a16:creationId xmlns:a16="http://schemas.microsoft.com/office/drawing/2014/main" id="{442F56FA-2AA1-4748-B015-5CFE64209ADE}"/>
              </a:ext>
            </a:extLst>
          </p:cNvPr>
          <p:cNvSpPr txBox="1"/>
          <p:nvPr/>
        </p:nvSpPr>
        <p:spPr>
          <a:xfrm>
            <a:off x="4756139" y="1970838"/>
            <a:ext cx="2541080" cy="715581"/>
          </a:xfrm>
          <a:prstGeom prst="rect">
            <a:avLst/>
          </a:prstGeom>
          <a:noFill/>
        </p:spPr>
        <p:txBody>
          <a:bodyPr wrap="none" rtlCol="0">
            <a:spAutoFit/>
          </a:bodyPr>
          <a:lstStyle/>
          <a:p>
            <a:r>
              <a:rPr lang="fr-FR" sz="1350" dirty="0"/>
              <a:t>Effets marqué </a:t>
            </a:r>
          </a:p>
          <a:p>
            <a:r>
              <a:rPr lang="fr-FR" sz="1350" dirty="0"/>
              <a:t>des soins parentaux </a:t>
            </a:r>
          </a:p>
          <a:p>
            <a:r>
              <a:rPr lang="fr-FR" sz="1350" dirty="0"/>
              <a:t>sur l’acquisition de vocabulaire</a:t>
            </a:r>
          </a:p>
        </p:txBody>
      </p:sp>
      <p:pic>
        <p:nvPicPr>
          <p:cNvPr id="9" name="Espace réservé du contenu 3" descr="18lpbdaygha2hjpg.jpg">
            <a:extLst>
              <a:ext uri="{FF2B5EF4-FFF2-40B4-BE49-F238E27FC236}">
                <a16:creationId xmlns:a16="http://schemas.microsoft.com/office/drawing/2014/main" id="{574383B1-9C8A-E249-B9FF-CCD6358B95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357" r="5357"/>
          <a:stretch>
            <a:fillRect/>
          </a:stretch>
        </p:blipFill>
        <p:spPr>
          <a:xfrm>
            <a:off x="4756140" y="3261748"/>
            <a:ext cx="3102878" cy="1954814"/>
          </a:xfrm>
        </p:spPr>
      </p:pic>
    </p:spTree>
    <p:extLst>
      <p:ext uri="{BB962C8B-B14F-4D97-AF65-F5344CB8AC3E}">
        <p14:creationId xmlns:p14="http://schemas.microsoft.com/office/powerpoint/2010/main" val="316356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err="1"/>
              <a:t>Mirroring</a:t>
            </a:r>
            <a:r>
              <a:rPr lang="fr-FR"/>
              <a:t> et synchronie</a:t>
            </a:r>
          </a:p>
        </p:txBody>
      </p:sp>
      <p:pic>
        <p:nvPicPr>
          <p:cNvPr id="4" name="Espace réservé du contenu 3" descr="18lpbdaygha2hjpg.jpg"/>
          <p:cNvPicPr>
            <a:picLocks noGrp="1" noChangeAspect="1"/>
          </p:cNvPicPr>
          <p:nvPr>
            <p:ph idx="1"/>
          </p:nvPr>
        </p:nvPicPr>
        <p:blipFill>
          <a:blip r:embed="rId2">
            <a:extLst>
              <a:ext uri="{28A0092B-C50C-407E-A947-70E740481C1C}">
                <a14:useLocalDpi xmlns:a14="http://schemas.microsoft.com/office/drawing/2010/main" val="0"/>
              </a:ext>
            </a:extLst>
          </a:blip>
          <a:srcRect l="5357" r="5357"/>
          <a:stretch>
            <a:fillRect/>
          </a:stretch>
        </p:blipFill>
        <p:spPr>
          <a:xfrm>
            <a:off x="541814" y="1402080"/>
            <a:ext cx="3850323" cy="2425704"/>
          </a:xfrm>
        </p:spPr>
      </p:pic>
      <p:pic>
        <p:nvPicPr>
          <p:cNvPr id="5" name="Image 4" descr="3320909_w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174" y="4385970"/>
            <a:ext cx="4134374" cy="2239453"/>
          </a:xfrm>
          <a:prstGeom prst="rect">
            <a:avLst/>
          </a:prstGeom>
        </p:spPr>
      </p:pic>
      <p:pic>
        <p:nvPicPr>
          <p:cNvPr id="6" name="Image 5" descr="Mother-Child_face_to_fa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695" y="1524000"/>
            <a:ext cx="3168016" cy="2785760"/>
          </a:xfrm>
          <a:prstGeom prst="rect">
            <a:avLst/>
          </a:prstGeom>
        </p:spPr>
      </p:pic>
    </p:spTree>
    <p:extLst>
      <p:ext uri="{BB962C8B-B14F-4D97-AF65-F5344CB8AC3E}">
        <p14:creationId xmlns:p14="http://schemas.microsoft.com/office/powerpoint/2010/main" val="38516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Clarté.thmx</Template>
  <TotalTime>3562</TotalTime>
  <Words>1715</Words>
  <Application>Microsoft Macintosh PowerPoint</Application>
  <PresentationFormat>Affichage à l'écran (4:3)</PresentationFormat>
  <Paragraphs>167</Paragraphs>
  <Slides>28</Slides>
  <Notes>11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28</vt:i4>
      </vt:variant>
    </vt:vector>
  </HeadingPairs>
  <TitlesOfParts>
    <vt:vector size="40" baseType="lpstr">
      <vt:lpstr>Arial Unicode MS</vt:lpstr>
      <vt:lpstr>ＭＳ Ｐゴシック</vt:lpstr>
      <vt:lpstr>宋体</vt:lpstr>
      <vt:lpstr>Arial</vt:lpstr>
      <vt:lpstr>Calibri</vt:lpstr>
      <vt:lpstr>Constantia</vt:lpstr>
      <vt:lpstr>Franklin Gothic Book</vt:lpstr>
      <vt:lpstr>Microsoft Sans Serif</vt:lpstr>
      <vt:lpstr>Times</vt:lpstr>
      <vt:lpstr>Verdana</vt:lpstr>
      <vt:lpstr>Wingdings</vt:lpstr>
      <vt:lpstr>Clarté</vt:lpstr>
      <vt:lpstr>LE CERVEAU DU BEBE </vt:lpstr>
      <vt:lpstr>Volume cerebral et néoténie</vt:lpstr>
      <vt:lpstr>Brain Weight</vt:lpstr>
      <vt:lpstr>Présentation PowerPoint</vt:lpstr>
      <vt:lpstr>Présentation PowerPoint</vt:lpstr>
      <vt:lpstr>Présentation PowerPoint</vt:lpstr>
      <vt:lpstr>Equivalence visuo-haptique précoce</vt:lpstr>
      <vt:lpstr>Le développement du cerveau est influencé par  la qualité des soins parentaux</vt:lpstr>
      <vt:lpstr>Mirroring et synchronie</vt:lpstr>
      <vt:lpstr>Traitement du visage</vt:lpstr>
      <vt:lpstr>Présentation PowerPoint</vt:lpstr>
      <vt:lpstr>Présentation PowerPoint</vt:lpstr>
      <vt:lpstr>Le bébé a des activités  sociales innées</vt:lpstr>
      <vt:lpstr>Le bon, le beau, le bien</vt:lpstr>
      <vt:lpstr>Sens éthique et retaliation du bébé</vt:lpstr>
      <vt:lpstr>Quelle est l’émotion exprimée d’après vous ? (en anglais)</vt:lpstr>
      <vt:lpstr>Attribution implicite des états mentaux (Nicolich, 1977, Luo et Baillargeon, 2005)</vt:lpstr>
      <vt:lpstr>STILL FACE</vt:lpstr>
      <vt:lpstr>Présentation PowerPoint</vt:lpstr>
      <vt:lpstr>Plaisir et neurosciences</vt:lpstr>
      <vt:lpstr>Répondre:</vt:lpstr>
      <vt:lpstr>Présentation PowerPoint</vt:lpstr>
      <vt:lpstr>Non-Réponses</vt:lpstr>
      <vt:lpstr>Berceuses et comptines</vt:lpstr>
      <vt:lpstr>Les enfants élevés en milieu institutionnel </vt:lpstr>
      <vt:lpstr>Conditions socio-économiques et croissance cérébrale </vt:lpstr>
      <vt:lpstr>Dépression maternelle et cerveau du bébé (étude transversale) </vt:lpstr>
      <vt:lpstr> Donald Meltzer et Plotin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dc:creator>
  <cp:lastModifiedBy>Jacques Dayan</cp:lastModifiedBy>
  <cp:revision>83</cp:revision>
  <cp:lastPrinted>2019-12-10T06:49:10Z</cp:lastPrinted>
  <dcterms:created xsi:type="dcterms:W3CDTF">2014-11-21T16:55:47Z</dcterms:created>
  <dcterms:modified xsi:type="dcterms:W3CDTF">2020-03-10T09:33:56Z</dcterms:modified>
</cp:coreProperties>
</file>